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notesSlides/notesSlide6.xml" ContentType="application/vnd.openxmlformats-officedocument.presentationml.notes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slideLayouts/slideLayout16.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8"/>
  </p:notesMasterIdLst>
  <p:sldIdLst>
    <p:sldId id="256" r:id="rId3"/>
    <p:sldId id="257" r:id="rId4"/>
    <p:sldId id="261" r:id="rId5"/>
    <p:sldId id="258" r:id="rId6"/>
    <p:sldId id="259" r:id="rId7"/>
    <p:sldId id="263" r:id="rId8"/>
    <p:sldId id="271" r:id="rId9"/>
    <p:sldId id="262" r:id="rId10"/>
    <p:sldId id="299" r:id="rId11"/>
    <p:sldId id="300" r:id="rId12"/>
    <p:sldId id="301" r:id="rId13"/>
    <p:sldId id="302" r:id="rId14"/>
    <p:sldId id="303" r:id="rId15"/>
    <p:sldId id="304" r:id="rId16"/>
    <p:sldId id="305" r:id="rId17"/>
    <p:sldId id="306" r:id="rId18"/>
    <p:sldId id="307" r:id="rId19"/>
    <p:sldId id="308" r:id="rId20"/>
    <p:sldId id="309" r:id="rId21"/>
    <p:sldId id="311" r:id="rId22"/>
    <p:sldId id="260" r:id="rId23"/>
    <p:sldId id="312" r:id="rId24"/>
    <p:sldId id="313" r:id="rId25"/>
    <p:sldId id="314" r:id="rId26"/>
    <p:sldId id="315" r:id="rId27"/>
    <p:sldId id="317" r:id="rId28"/>
    <p:sldId id="316" r:id="rId29"/>
    <p:sldId id="318" r:id="rId30"/>
    <p:sldId id="319" r:id="rId31"/>
    <p:sldId id="321" r:id="rId32"/>
    <p:sldId id="323" r:id="rId33"/>
    <p:sldId id="268" r:id="rId34"/>
    <p:sldId id="324" r:id="rId35"/>
    <p:sldId id="264" r:id="rId36"/>
    <p:sldId id="325"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930" autoAdjust="0"/>
  </p:normalViewPr>
  <p:slideViewPr>
    <p:cSldViewPr snapToGrid="0">
      <p:cViewPr varScale="1">
        <p:scale>
          <a:sx n="72" d="100"/>
          <a:sy n="72" d="100"/>
        </p:scale>
        <p:origin x="45" y="1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presProps" Target="presProps.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viewProps" Target="viewProps.xml"/><Relationship Id="rId45" Type="http://schemas.openxmlformats.org/officeDocument/2006/relationships/customXml" Target="../customXml/item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customXml" Target="../customXml/item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customXml" Target="../customXml/item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610AAD-2A07-4558-B089-57A10A4ED4B7}" type="datetimeFigureOut">
              <a:rPr lang="en-US" smtClean="0"/>
              <a:t>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D2A86D-07EC-455A-9610-0E478AC62FBB}" type="slidenum">
              <a:rPr lang="en-US" smtClean="0"/>
              <a:t>‹#›</a:t>
            </a:fld>
            <a:endParaRPr lang="en-US"/>
          </a:p>
        </p:txBody>
      </p:sp>
    </p:spTree>
    <p:extLst>
      <p:ext uri="{BB962C8B-B14F-4D97-AF65-F5344CB8AC3E}">
        <p14:creationId xmlns:p14="http://schemas.microsoft.com/office/powerpoint/2010/main" val="24618414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needs to be a source of metals and minerals, some mechanisms by which those metals and minerals are transported, and some means by which the minerals are trapped and concentrated. </a:t>
            </a:r>
          </a:p>
          <a:p>
            <a:r>
              <a:rPr lang="en-US" dirty="0"/>
              <a:t>These components differ depending on the type of mineralizing process that is taking place. For example, the source of metals and minerals may be crustal rocks, cooling magma or the mantle. Minerals and metals can be transported by hot water circulating through the crust, by magma moving through the crust or by groundwater as an example. Deposition commonly takes place as the result of a physical or chemical change to the fluid. A change in temperature or pressure can affect the solubility of elements dissolved in hot water, for example, or a chemical reaction may facilitate precipitation. In the case of placer deposits, changing velocity of groundwater will cause gold grains or diamonds to fall out of suspension.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3698D0-4B4A-48A9-B502-05E88E85B39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226981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Hydrothermal fluids dissolve and carry metals such as gold, silver, copper, lead and zinc, that have been derived from other crustal rocks, and circulate through the Earth’s crust.</a:t>
            </a:r>
          </a:p>
          <a:p>
            <a:endParaRPr lang="en-US" dirty="0"/>
          </a:p>
        </p:txBody>
      </p:sp>
      <p:sp>
        <p:nvSpPr>
          <p:cNvPr id="4" name="Slide Number Placeholder 3"/>
          <p:cNvSpPr>
            <a:spLocks noGrp="1"/>
          </p:cNvSpPr>
          <p:nvPr>
            <p:ph type="sldNum" sz="quarter" idx="5"/>
          </p:nvPr>
        </p:nvSpPr>
        <p:spPr/>
        <p:txBody>
          <a:bodyPr/>
          <a:lstStyle/>
          <a:p>
            <a:fld id="{003698D0-4B4A-48A9-B502-05E88E85B39F}" type="slidenum">
              <a:rPr lang="en-US" smtClean="0"/>
              <a:t>13</a:t>
            </a:fld>
            <a:endParaRPr lang="en-US"/>
          </a:p>
        </p:txBody>
      </p:sp>
    </p:spTree>
    <p:extLst>
      <p:ext uri="{BB962C8B-B14F-4D97-AF65-F5344CB8AC3E}">
        <p14:creationId xmlns:p14="http://schemas.microsoft.com/office/powerpoint/2010/main" val="132144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Hydrothermal deposits are typically associated with magmatic activity and will often be located adjacent to magma chambers. They are often associated with geothermal features such as geysers, mud pools and fumaroles. </a:t>
            </a:r>
          </a:p>
        </p:txBody>
      </p:sp>
      <p:sp>
        <p:nvSpPr>
          <p:cNvPr id="4" name="Slide Number Placeholder 3"/>
          <p:cNvSpPr>
            <a:spLocks noGrp="1"/>
          </p:cNvSpPr>
          <p:nvPr>
            <p:ph type="sldNum" sz="quarter" idx="5"/>
          </p:nvPr>
        </p:nvSpPr>
        <p:spPr/>
        <p:txBody>
          <a:bodyPr/>
          <a:lstStyle/>
          <a:p>
            <a:fld id="{003698D0-4B4A-48A9-B502-05E88E85B39F}" type="slidenum">
              <a:rPr lang="en-US" smtClean="0"/>
              <a:t>14</a:t>
            </a:fld>
            <a:endParaRPr lang="en-US"/>
          </a:p>
        </p:txBody>
      </p:sp>
    </p:spTree>
    <p:extLst>
      <p:ext uri="{BB962C8B-B14F-4D97-AF65-F5344CB8AC3E}">
        <p14:creationId xmlns:p14="http://schemas.microsoft.com/office/powerpoint/2010/main" val="21600441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Temperature decrease: very common at black smokers when hot hydrothermal fluids are expelled into cold ocean water, resulting in the formation of sulfide chimneys.</a:t>
            </a:r>
          </a:p>
          <a:p>
            <a:r>
              <a:rPr lang="en-US" dirty="0"/>
              <a:t> </a:t>
            </a:r>
          </a:p>
        </p:txBody>
      </p:sp>
      <p:sp>
        <p:nvSpPr>
          <p:cNvPr id="4" name="Slide Number Placeholder 3"/>
          <p:cNvSpPr>
            <a:spLocks noGrp="1"/>
          </p:cNvSpPr>
          <p:nvPr>
            <p:ph type="sldNum" sz="quarter" idx="5"/>
          </p:nvPr>
        </p:nvSpPr>
        <p:spPr/>
        <p:txBody>
          <a:bodyPr/>
          <a:lstStyle/>
          <a:p>
            <a:fld id="{003698D0-4B4A-48A9-B502-05E88E85B39F}" type="slidenum">
              <a:rPr lang="en-US" smtClean="0"/>
              <a:t>16</a:t>
            </a:fld>
            <a:endParaRPr lang="en-US"/>
          </a:p>
        </p:txBody>
      </p:sp>
    </p:spTree>
    <p:extLst>
      <p:ext uri="{BB962C8B-B14F-4D97-AF65-F5344CB8AC3E}">
        <p14:creationId xmlns:p14="http://schemas.microsoft.com/office/powerpoint/2010/main" val="28851500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Temperature decrease: very common at black smokers when hot hydrothermal fluids are expelled into cold ocean water, resulting in the formation of sulfide chimneys.</a:t>
            </a:r>
          </a:p>
          <a:p>
            <a:r>
              <a:rPr lang="en-US" dirty="0"/>
              <a:t> </a:t>
            </a:r>
          </a:p>
        </p:txBody>
      </p:sp>
      <p:sp>
        <p:nvSpPr>
          <p:cNvPr id="4" name="Slide Number Placeholder 3"/>
          <p:cNvSpPr>
            <a:spLocks noGrp="1"/>
          </p:cNvSpPr>
          <p:nvPr>
            <p:ph type="sldNum" sz="quarter" idx="5"/>
          </p:nvPr>
        </p:nvSpPr>
        <p:spPr/>
        <p:txBody>
          <a:bodyPr/>
          <a:lstStyle/>
          <a:p>
            <a:fld id="{003698D0-4B4A-48A9-B502-05E88E85B39F}" type="slidenum">
              <a:rPr lang="en-US" smtClean="0"/>
              <a:t>18</a:t>
            </a:fld>
            <a:endParaRPr lang="en-US"/>
          </a:p>
        </p:txBody>
      </p:sp>
    </p:spTree>
    <p:extLst>
      <p:ext uri="{BB962C8B-B14F-4D97-AF65-F5344CB8AC3E}">
        <p14:creationId xmlns:p14="http://schemas.microsoft.com/office/powerpoint/2010/main" val="956326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Epithermal deposits: form some of the richest gold and silver deposits in the world</a:t>
            </a:r>
          </a:p>
          <a:p>
            <a:r>
              <a:rPr lang="en-US" dirty="0"/>
              <a:t>Epithermal: </a:t>
            </a:r>
            <a:r>
              <a:rPr lang="en-US" b="0" i="0" dirty="0">
                <a:solidFill>
                  <a:srgbClr val="303336"/>
                </a:solidFill>
                <a:effectLst/>
                <a:latin typeface="Open Sans" panose="020B0606030504020204" pitchFamily="34" charset="0"/>
              </a:rPr>
              <a:t>deposited from warm waters at rather shallow depth under conditions in the lower ranges of temperature and pressure —used of mineral veins and ore deposits (https://www.merriam-webster.com/dictionary/epithermal)</a:t>
            </a:r>
          </a:p>
          <a:p>
            <a:r>
              <a:rPr lang="en-US" b="0" i="0" dirty="0">
                <a:solidFill>
                  <a:srgbClr val="303336"/>
                </a:solidFill>
                <a:effectLst/>
                <a:latin typeface="Open Sans" panose="020B0606030504020204" pitchFamily="34" charset="0"/>
              </a:rPr>
              <a:t>Hypothermal: </a:t>
            </a:r>
            <a:r>
              <a:rPr lang="en-US" b="1" i="0" dirty="0">
                <a:solidFill>
                  <a:srgbClr val="303336"/>
                </a:solidFill>
                <a:effectLst/>
                <a:latin typeface="Open Sans" panose="020B0606030504020204" pitchFamily="34" charset="0"/>
              </a:rPr>
              <a:t> </a:t>
            </a:r>
            <a:r>
              <a:rPr lang="en-US" b="0" i="0" dirty="0">
                <a:solidFill>
                  <a:srgbClr val="303336"/>
                </a:solidFill>
                <a:effectLst/>
                <a:latin typeface="Open Sans" panose="020B0606030504020204" pitchFamily="34" charset="0"/>
              </a:rPr>
              <a:t>of or relating to a hydrothermal metalliferous ore vein deposited at high temperature</a:t>
            </a:r>
          </a:p>
          <a:p>
            <a:r>
              <a:rPr lang="en-US" dirty="0"/>
              <a:t>Mesothermal: </a:t>
            </a:r>
            <a:r>
              <a:rPr lang="en-US" b="0" i="0" dirty="0">
                <a:solidFill>
                  <a:srgbClr val="303336"/>
                </a:solidFill>
                <a:effectLst/>
                <a:latin typeface="Open Sans" panose="020B0606030504020204" pitchFamily="34" charset="0"/>
              </a:rPr>
              <a:t>deposited from warm waters at intermediate depth under conditions in the medium ranges of temperature and pressure —used of mineral veins and ore deposits</a:t>
            </a:r>
            <a:endParaRPr lang="en-US" dirty="0"/>
          </a:p>
        </p:txBody>
      </p:sp>
      <p:sp>
        <p:nvSpPr>
          <p:cNvPr id="4" name="Slide Number Placeholder 3"/>
          <p:cNvSpPr>
            <a:spLocks noGrp="1"/>
          </p:cNvSpPr>
          <p:nvPr>
            <p:ph type="sldNum" sz="quarter" idx="5"/>
          </p:nvPr>
        </p:nvSpPr>
        <p:spPr/>
        <p:txBody>
          <a:bodyPr/>
          <a:lstStyle/>
          <a:p>
            <a:fld id="{003698D0-4B4A-48A9-B502-05E88E85B39F}" type="slidenum">
              <a:rPr lang="en-US" smtClean="0"/>
              <a:t>20</a:t>
            </a:fld>
            <a:endParaRPr lang="en-US"/>
          </a:p>
        </p:txBody>
      </p:sp>
    </p:spTree>
    <p:extLst>
      <p:ext uri="{BB962C8B-B14F-4D97-AF65-F5344CB8AC3E}">
        <p14:creationId xmlns:p14="http://schemas.microsoft.com/office/powerpoint/2010/main" val="761140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149A3-C0F7-1871-19CE-5546899D361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697C4B-23C6-1B19-F02E-8A480210CB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157045C-D9F3-7930-3A3E-2477F1F3E69E}"/>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5" name="Footer Placeholder 4">
            <a:extLst>
              <a:ext uri="{FF2B5EF4-FFF2-40B4-BE49-F238E27FC236}">
                <a16:creationId xmlns:a16="http://schemas.microsoft.com/office/drawing/2014/main" id="{A5FFAC30-9923-C9BA-8DDA-6157B60511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6F6713-C316-804E-F65C-D803F633BA2B}"/>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2903544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9B9E5-228F-51F0-AE88-CE657C303AC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43E9076-0980-E55F-4E09-9910B400939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A35C6C-9ACC-75C6-7315-EB286454CC36}"/>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5" name="Footer Placeholder 4">
            <a:extLst>
              <a:ext uri="{FF2B5EF4-FFF2-40B4-BE49-F238E27FC236}">
                <a16:creationId xmlns:a16="http://schemas.microsoft.com/office/drawing/2014/main" id="{8563953B-102F-4369-D600-20D43D90BA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A523A4-1873-4AA0-9E18-7A3CC8B9D8FB}"/>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4101545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7886295-C687-088F-1626-3E4B9FF49E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3D30279-DFC7-3FC0-5077-88EF2E50A1D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BD3F51-B87A-B2C0-31D2-68B9D480A5BE}"/>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5" name="Footer Placeholder 4">
            <a:extLst>
              <a:ext uri="{FF2B5EF4-FFF2-40B4-BE49-F238E27FC236}">
                <a16:creationId xmlns:a16="http://schemas.microsoft.com/office/drawing/2014/main" id="{306C66DE-90DA-BC2D-5B2B-AEA5E890E6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02F53-0EC7-D1AF-CAB9-D7B484D00D93}"/>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42745866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E228E-2AC8-83FD-CA6E-415BDA8188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CB7BD7B-A6B1-8793-1111-6BB12C0978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Slide Number Placeholder 5">
            <a:extLst>
              <a:ext uri="{FF2B5EF4-FFF2-40B4-BE49-F238E27FC236}">
                <a16:creationId xmlns:a16="http://schemas.microsoft.com/office/drawing/2014/main" id="{F6793D87-8B08-BE20-3F4D-D524087B2224}"/>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8" name="Footer Placeholder 4">
            <a:extLst>
              <a:ext uri="{FF2B5EF4-FFF2-40B4-BE49-F238E27FC236}">
                <a16:creationId xmlns:a16="http://schemas.microsoft.com/office/drawing/2014/main" id="{B9EAFAD2-AE3F-B23D-EB80-E70EF307A85D}"/>
              </a:ext>
            </a:extLst>
          </p:cNvPr>
          <p:cNvSpPr>
            <a:spLocks noGrp="1"/>
          </p:cNvSpPr>
          <p:nvPr>
            <p:ph type="ftr" sz="quarter" idx="11"/>
          </p:nvPr>
        </p:nvSpPr>
        <p:spPr>
          <a:xfrm>
            <a:off x="52473" y="6492875"/>
            <a:ext cx="5756978" cy="365125"/>
          </a:xfrm>
          <a:prstGeom prst="rect">
            <a:avLst/>
          </a:prstGeom>
        </p:spPr>
        <p:txBody>
          <a:bodyPr/>
          <a:lstStyle/>
          <a:p>
            <a:endParaRPr lang="en-US" dirty="0"/>
          </a:p>
        </p:txBody>
      </p:sp>
    </p:spTree>
    <p:extLst>
      <p:ext uri="{BB962C8B-B14F-4D97-AF65-F5344CB8AC3E}">
        <p14:creationId xmlns:p14="http://schemas.microsoft.com/office/powerpoint/2010/main" val="7658223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BF310-4545-7948-02E0-708BE42A442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B786B9-D3AE-6B20-CBF0-085DC22A25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754C0E-E386-5E6B-0E10-EABA3EBA71D0}"/>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6" name="Slide Number Placeholder 5">
            <a:extLst>
              <a:ext uri="{FF2B5EF4-FFF2-40B4-BE49-F238E27FC236}">
                <a16:creationId xmlns:a16="http://schemas.microsoft.com/office/drawing/2014/main" id="{6EAF23DF-F347-ED98-E34D-BDF8AE20BA3D}"/>
              </a:ext>
            </a:extLst>
          </p:cNvPr>
          <p:cNvSpPr>
            <a:spLocks noGrp="1"/>
          </p:cNvSpPr>
          <p:nvPr>
            <p:ph type="sldNum" sz="quarter" idx="12"/>
          </p:nvPr>
        </p:nvSpPr>
        <p:spPr/>
        <p:txBody>
          <a:bodyPr/>
          <a:lstStyle/>
          <a:p>
            <a:fld id="{2B0549E7-3A32-4655-8C68-38AA7140A01C}" type="slidenum">
              <a:rPr lang="en-US" smtClean="0"/>
              <a:t>‹#›</a:t>
            </a:fld>
            <a:endParaRPr lang="en-US"/>
          </a:p>
        </p:txBody>
      </p:sp>
    </p:spTree>
    <p:extLst>
      <p:ext uri="{BB962C8B-B14F-4D97-AF65-F5344CB8AC3E}">
        <p14:creationId xmlns:p14="http://schemas.microsoft.com/office/powerpoint/2010/main" val="20811938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F0DFF-DEA5-DCAC-5351-E1726DF9AA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7EF0598-CB5A-8FFF-E4FE-95B68C3DDED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FFF18F-9D08-9AA0-907E-2FCE55C80DED}"/>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5" name="Footer Placeholder 4">
            <a:extLst>
              <a:ext uri="{FF2B5EF4-FFF2-40B4-BE49-F238E27FC236}">
                <a16:creationId xmlns:a16="http://schemas.microsoft.com/office/drawing/2014/main" id="{7D366BFF-DAC5-3A23-7BB3-6C98D38E8077}"/>
              </a:ext>
            </a:extLst>
          </p:cNvPr>
          <p:cNvSpPr>
            <a:spLocks noGrp="1"/>
          </p:cNvSpPr>
          <p:nvPr>
            <p:ph type="ftr" sz="quarter" idx="11"/>
          </p:nvPr>
        </p:nvSpPr>
        <p:spPr>
          <a:xfrm>
            <a:off x="52473" y="6461678"/>
            <a:ext cx="5756978" cy="365125"/>
          </a:xfrm>
          <a:prstGeom prst="rect">
            <a:avLst/>
          </a:prstGeom>
        </p:spPr>
        <p:txBody>
          <a:bodyPr/>
          <a:lstStyle/>
          <a:p>
            <a:endParaRPr lang="en-US" dirty="0"/>
          </a:p>
        </p:txBody>
      </p:sp>
      <p:sp>
        <p:nvSpPr>
          <p:cNvPr id="6" name="Slide Number Placeholder 5">
            <a:extLst>
              <a:ext uri="{FF2B5EF4-FFF2-40B4-BE49-F238E27FC236}">
                <a16:creationId xmlns:a16="http://schemas.microsoft.com/office/drawing/2014/main" id="{2137EAE5-AFFC-CFBF-7E95-7BEE99BD2BC5}"/>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7" name="Footer Placeholder 4">
            <a:extLst>
              <a:ext uri="{FF2B5EF4-FFF2-40B4-BE49-F238E27FC236}">
                <a16:creationId xmlns:a16="http://schemas.microsoft.com/office/drawing/2014/main" id="{4D92554C-5C78-EF16-73E4-953C4E9A36C7}"/>
              </a:ext>
            </a:extLst>
          </p:cNvPr>
          <p:cNvSpPr txBox="1">
            <a:spLocks/>
          </p:cNvSpPr>
          <p:nvPr userDrawn="1"/>
        </p:nvSpPr>
        <p:spPr>
          <a:xfrm>
            <a:off x="0" y="6477097"/>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Data Science for Energy Transition Summer Camp 2022</a:t>
            </a:r>
          </a:p>
        </p:txBody>
      </p:sp>
    </p:spTree>
    <p:extLst>
      <p:ext uri="{BB962C8B-B14F-4D97-AF65-F5344CB8AC3E}">
        <p14:creationId xmlns:p14="http://schemas.microsoft.com/office/powerpoint/2010/main" val="29896962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E46CA-1DF8-AF7E-7AA8-DE2487E84B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BFB2C5-C7B3-65BF-A316-6959432CD9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50DB96-FF13-4745-59A2-DAADE6577EB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BE7375-771D-0574-8B4C-2833FE9CF7CC}"/>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6" name="Footer Placeholder 5">
            <a:extLst>
              <a:ext uri="{FF2B5EF4-FFF2-40B4-BE49-F238E27FC236}">
                <a16:creationId xmlns:a16="http://schemas.microsoft.com/office/drawing/2014/main" id="{DE9B4221-395F-FBAD-81FD-467E0C7773DC}"/>
              </a:ext>
            </a:extLst>
          </p:cNvPr>
          <p:cNvSpPr>
            <a:spLocks noGrp="1"/>
          </p:cNvSpPr>
          <p:nvPr>
            <p:ph type="ftr" sz="quarter" idx="11"/>
          </p:nvPr>
        </p:nvSpPr>
        <p:spPr>
          <a:xfrm>
            <a:off x="52473" y="6461678"/>
            <a:ext cx="5756978"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A1DEF59-2BDB-E8C4-FCB3-65A44A33DDEF}"/>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8" name="Footer Placeholder 4">
            <a:extLst>
              <a:ext uri="{FF2B5EF4-FFF2-40B4-BE49-F238E27FC236}">
                <a16:creationId xmlns:a16="http://schemas.microsoft.com/office/drawing/2014/main" id="{BEBE838E-CBBF-2FF2-1D32-E28C847EF54F}"/>
              </a:ext>
            </a:extLst>
          </p:cNvPr>
          <p:cNvSpPr txBox="1">
            <a:spLocks/>
          </p:cNvSpPr>
          <p:nvPr userDrawn="1"/>
        </p:nvSpPr>
        <p:spPr>
          <a:xfrm>
            <a:off x="52473" y="6492875"/>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 Science for Energy Transition Summer Camp 2022</a:t>
            </a:r>
            <a:endParaRPr lang="en-US" dirty="0"/>
          </a:p>
        </p:txBody>
      </p:sp>
    </p:spTree>
    <p:extLst>
      <p:ext uri="{BB962C8B-B14F-4D97-AF65-F5344CB8AC3E}">
        <p14:creationId xmlns:p14="http://schemas.microsoft.com/office/powerpoint/2010/main" val="16376519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5E6AE-0F01-7CF5-A6CA-48B57C0936B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D601CB-F805-D0D5-0FB4-40A2C844F2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86E88A-01A4-0351-B026-F496678E77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DACA62-A98E-F0F1-2524-2C99F8A485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F540EB6-F7E4-3B6A-4019-D962615DA39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A492C38-0FED-EB4B-F17B-247CDA0140AF}"/>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8" name="Footer Placeholder 7">
            <a:extLst>
              <a:ext uri="{FF2B5EF4-FFF2-40B4-BE49-F238E27FC236}">
                <a16:creationId xmlns:a16="http://schemas.microsoft.com/office/drawing/2014/main" id="{58743B7D-D14D-15BA-B1E9-78D06F782574}"/>
              </a:ext>
            </a:extLst>
          </p:cNvPr>
          <p:cNvSpPr>
            <a:spLocks noGrp="1"/>
          </p:cNvSpPr>
          <p:nvPr>
            <p:ph type="ftr" sz="quarter" idx="11"/>
          </p:nvPr>
        </p:nvSpPr>
        <p:spPr>
          <a:xfrm>
            <a:off x="52473" y="6461678"/>
            <a:ext cx="5756978"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D0D862EC-9CCC-8172-EC3C-BF9CD96E8860}"/>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10" name="Footer Placeholder 4">
            <a:extLst>
              <a:ext uri="{FF2B5EF4-FFF2-40B4-BE49-F238E27FC236}">
                <a16:creationId xmlns:a16="http://schemas.microsoft.com/office/drawing/2014/main" id="{57CAED1C-AC1A-5950-41C2-ECBA6B4230C1}"/>
              </a:ext>
            </a:extLst>
          </p:cNvPr>
          <p:cNvSpPr txBox="1">
            <a:spLocks/>
          </p:cNvSpPr>
          <p:nvPr userDrawn="1"/>
        </p:nvSpPr>
        <p:spPr>
          <a:xfrm>
            <a:off x="52473" y="6492875"/>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 Science for Energy Transition Summer Camp 2022</a:t>
            </a:r>
            <a:endParaRPr lang="en-US" dirty="0"/>
          </a:p>
        </p:txBody>
      </p:sp>
    </p:spTree>
    <p:extLst>
      <p:ext uri="{BB962C8B-B14F-4D97-AF65-F5344CB8AC3E}">
        <p14:creationId xmlns:p14="http://schemas.microsoft.com/office/powerpoint/2010/main" val="652233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F4152-0AF9-35DB-4E2A-F7C6F12A9FA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D655002-CAD8-20A8-2F22-A364D9F6744A}"/>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4" name="Footer Placeholder 3">
            <a:extLst>
              <a:ext uri="{FF2B5EF4-FFF2-40B4-BE49-F238E27FC236}">
                <a16:creationId xmlns:a16="http://schemas.microsoft.com/office/drawing/2014/main" id="{19C47D63-9420-E2D9-6B22-2838B111FF31}"/>
              </a:ext>
            </a:extLst>
          </p:cNvPr>
          <p:cNvSpPr>
            <a:spLocks noGrp="1"/>
          </p:cNvSpPr>
          <p:nvPr>
            <p:ph type="ftr" sz="quarter" idx="11"/>
          </p:nvPr>
        </p:nvSpPr>
        <p:spPr>
          <a:xfrm>
            <a:off x="52473" y="6461678"/>
            <a:ext cx="5756978"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53BA42B-799D-A6C6-47B2-5FA4EBC68C8F}"/>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6" name="Footer Placeholder 4">
            <a:extLst>
              <a:ext uri="{FF2B5EF4-FFF2-40B4-BE49-F238E27FC236}">
                <a16:creationId xmlns:a16="http://schemas.microsoft.com/office/drawing/2014/main" id="{1F26E306-3DE0-1F7A-FB79-CEA0297AE21C}"/>
              </a:ext>
            </a:extLst>
          </p:cNvPr>
          <p:cNvSpPr txBox="1">
            <a:spLocks/>
          </p:cNvSpPr>
          <p:nvPr userDrawn="1"/>
        </p:nvSpPr>
        <p:spPr>
          <a:xfrm>
            <a:off x="52473" y="6492875"/>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 Science for Energy Transition Summer Camp 2022</a:t>
            </a:r>
            <a:endParaRPr lang="en-US" dirty="0"/>
          </a:p>
        </p:txBody>
      </p:sp>
    </p:spTree>
    <p:extLst>
      <p:ext uri="{BB962C8B-B14F-4D97-AF65-F5344CB8AC3E}">
        <p14:creationId xmlns:p14="http://schemas.microsoft.com/office/powerpoint/2010/main" val="2389211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3DFDAD-0288-0E08-4144-9C37FE2A140A}"/>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3" name="Footer Placeholder 2">
            <a:extLst>
              <a:ext uri="{FF2B5EF4-FFF2-40B4-BE49-F238E27FC236}">
                <a16:creationId xmlns:a16="http://schemas.microsoft.com/office/drawing/2014/main" id="{126D440C-2FCD-826E-5739-0384BA177590}"/>
              </a:ext>
            </a:extLst>
          </p:cNvPr>
          <p:cNvSpPr>
            <a:spLocks noGrp="1"/>
          </p:cNvSpPr>
          <p:nvPr>
            <p:ph type="ftr" sz="quarter" idx="11"/>
          </p:nvPr>
        </p:nvSpPr>
        <p:spPr>
          <a:xfrm>
            <a:off x="52473" y="6461678"/>
            <a:ext cx="5756978"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09353E3B-06F9-F96B-7955-2068448DAF5F}"/>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5" name="Footer Placeholder 4">
            <a:extLst>
              <a:ext uri="{FF2B5EF4-FFF2-40B4-BE49-F238E27FC236}">
                <a16:creationId xmlns:a16="http://schemas.microsoft.com/office/drawing/2014/main" id="{97BFB5BB-8053-5358-3E2F-CF5936139C89}"/>
              </a:ext>
            </a:extLst>
          </p:cNvPr>
          <p:cNvSpPr txBox="1">
            <a:spLocks/>
          </p:cNvSpPr>
          <p:nvPr userDrawn="1"/>
        </p:nvSpPr>
        <p:spPr>
          <a:xfrm>
            <a:off x="52473" y="6492875"/>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 Science for Energy Transition Summer Camp 2022</a:t>
            </a:r>
            <a:endParaRPr lang="en-US" dirty="0"/>
          </a:p>
        </p:txBody>
      </p:sp>
    </p:spTree>
    <p:extLst>
      <p:ext uri="{BB962C8B-B14F-4D97-AF65-F5344CB8AC3E}">
        <p14:creationId xmlns:p14="http://schemas.microsoft.com/office/powerpoint/2010/main" val="2773922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64122-CB26-CE15-3280-D9A66551BD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18995B2-B9A0-5A56-FBF9-09C205592D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769BEB5-2BC5-36D4-4374-3C221B01FC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03B70F-2F90-A8BE-54DC-9312C322AE15}"/>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6" name="Footer Placeholder 5">
            <a:extLst>
              <a:ext uri="{FF2B5EF4-FFF2-40B4-BE49-F238E27FC236}">
                <a16:creationId xmlns:a16="http://schemas.microsoft.com/office/drawing/2014/main" id="{47109455-74B2-B890-BFCC-988E42A98C8A}"/>
              </a:ext>
            </a:extLst>
          </p:cNvPr>
          <p:cNvSpPr>
            <a:spLocks noGrp="1"/>
          </p:cNvSpPr>
          <p:nvPr>
            <p:ph type="ftr" sz="quarter" idx="11"/>
          </p:nvPr>
        </p:nvSpPr>
        <p:spPr>
          <a:xfrm>
            <a:off x="52473" y="6461678"/>
            <a:ext cx="5756978"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6F2F1689-A09B-A82C-BC57-BD898217A000}"/>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8" name="Footer Placeholder 4">
            <a:extLst>
              <a:ext uri="{FF2B5EF4-FFF2-40B4-BE49-F238E27FC236}">
                <a16:creationId xmlns:a16="http://schemas.microsoft.com/office/drawing/2014/main" id="{CA85BD6E-9298-4207-4F2C-52728397861D}"/>
              </a:ext>
            </a:extLst>
          </p:cNvPr>
          <p:cNvSpPr txBox="1">
            <a:spLocks/>
          </p:cNvSpPr>
          <p:nvPr userDrawn="1"/>
        </p:nvSpPr>
        <p:spPr>
          <a:xfrm>
            <a:off x="52473" y="6492875"/>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 Science for Energy Transition Summer Camp 2022</a:t>
            </a:r>
            <a:endParaRPr lang="en-US" dirty="0"/>
          </a:p>
        </p:txBody>
      </p:sp>
    </p:spTree>
    <p:extLst>
      <p:ext uri="{BB962C8B-B14F-4D97-AF65-F5344CB8AC3E}">
        <p14:creationId xmlns:p14="http://schemas.microsoft.com/office/powerpoint/2010/main" val="13120869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1A355-DB21-9FB9-E80C-5843C58CB3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40D792-A47D-AD78-A8C3-CF3E057D22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D1CD85-59E8-45E0-9154-4C60E853F768}"/>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5" name="Footer Placeholder 4">
            <a:extLst>
              <a:ext uri="{FF2B5EF4-FFF2-40B4-BE49-F238E27FC236}">
                <a16:creationId xmlns:a16="http://schemas.microsoft.com/office/drawing/2014/main" id="{90586461-1861-299E-45AA-E5D46EA81A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FFBA34-F93C-5133-C146-6FFDB1FD8E55}"/>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8142009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441C4-2F89-AACB-104A-E21DDD0B26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2D2564B-43E8-94F5-9D34-AFE0C6C07A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DAC8FA6-79FF-9F0E-9B6A-A53EE37AB2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F1C895-A0FE-BEA3-8465-D3DDA8CE8A6A}"/>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6" name="Footer Placeholder 5">
            <a:extLst>
              <a:ext uri="{FF2B5EF4-FFF2-40B4-BE49-F238E27FC236}">
                <a16:creationId xmlns:a16="http://schemas.microsoft.com/office/drawing/2014/main" id="{8D6FB0D2-9797-34BB-2C46-DA3ADEA43B4D}"/>
              </a:ext>
            </a:extLst>
          </p:cNvPr>
          <p:cNvSpPr>
            <a:spLocks noGrp="1"/>
          </p:cNvSpPr>
          <p:nvPr>
            <p:ph type="ftr" sz="quarter" idx="11"/>
          </p:nvPr>
        </p:nvSpPr>
        <p:spPr>
          <a:xfrm>
            <a:off x="52473" y="6461678"/>
            <a:ext cx="5756978"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252895E-FAFB-0FE4-A1AC-3E182E0EDC70}"/>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8" name="Footer Placeholder 4">
            <a:extLst>
              <a:ext uri="{FF2B5EF4-FFF2-40B4-BE49-F238E27FC236}">
                <a16:creationId xmlns:a16="http://schemas.microsoft.com/office/drawing/2014/main" id="{3F142CFA-66A5-B20A-D3B0-DE62589C9CB7}"/>
              </a:ext>
            </a:extLst>
          </p:cNvPr>
          <p:cNvSpPr txBox="1">
            <a:spLocks/>
          </p:cNvSpPr>
          <p:nvPr userDrawn="1"/>
        </p:nvSpPr>
        <p:spPr>
          <a:xfrm>
            <a:off x="52473" y="6492875"/>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 Science for Energy Transition Summer Camp 2022</a:t>
            </a:r>
            <a:endParaRPr lang="en-US" dirty="0"/>
          </a:p>
        </p:txBody>
      </p:sp>
    </p:spTree>
    <p:extLst>
      <p:ext uri="{BB962C8B-B14F-4D97-AF65-F5344CB8AC3E}">
        <p14:creationId xmlns:p14="http://schemas.microsoft.com/office/powerpoint/2010/main" val="40024092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CCE23-114C-6DEF-8E5F-9F403CD851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EDD90BB-E3C5-0F71-B36D-7C97905A56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BF01B-6F06-B9A8-DE3A-D796E93D05E7}"/>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5" name="Footer Placeholder 4">
            <a:extLst>
              <a:ext uri="{FF2B5EF4-FFF2-40B4-BE49-F238E27FC236}">
                <a16:creationId xmlns:a16="http://schemas.microsoft.com/office/drawing/2014/main" id="{0E38FB0F-6E6F-D7EE-EC71-77E2530EDB1C}"/>
              </a:ext>
            </a:extLst>
          </p:cNvPr>
          <p:cNvSpPr>
            <a:spLocks noGrp="1"/>
          </p:cNvSpPr>
          <p:nvPr>
            <p:ph type="ftr" sz="quarter" idx="11"/>
          </p:nvPr>
        </p:nvSpPr>
        <p:spPr>
          <a:xfrm>
            <a:off x="52473" y="6461678"/>
            <a:ext cx="5756978"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FDEDD7-4BC2-CFDB-C79B-D5265C1B5E39}"/>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7" name="Footer Placeholder 4">
            <a:extLst>
              <a:ext uri="{FF2B5EF4-FFF2-40B4-BE49-F238E27FC236}">
                <a16:creationId xmlns:a16="http://schemas.microsoft.com/office/drawing/2014/main" id="{9F261525-FC13-FA15-FC34-29D640B70F3C}"/>
              </a:ext>
            </a:extLst>
          </p:cNvPr>
          <p:cNvSpPr txBox="1">
            <a:spLocks/>
          </p:cNvSpPr>
          <p:nvPr userDrawn="1"/>
        </p:nvSpPr>
        <p:spPr>
          <a:xfrm>
            <a:off x="52473" y="6492875"/>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 Science for Energy Transition Summer Camp 2022</a:t>
            </a:r>
            <a:endParaRPr lang="en-US" dirty="0"/>
          </a:p>
        </p:txBody>
      </p:sp>
    </p:spTree>
    <p:extLst>
      <p:ext uri="{BB962C8B-B14F-4D97-AF65-F5344CB8AC3E}">
        <p14:creationId xmlns:p14="http://schemas.microsoft.com/office/powerpoint/2010/main" val="13085537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7664C7-100B-D5AC-894B-626D5B781DF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DCD1E2-0AB3-60C8-9455-41502F114D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4323E8-BE92-544D-E052-629B3E064AB1}"/>
              </a:ext>
            </a:extLst>
          </p:cNvPr>
          <p:cNvSpPr>
            <a:spLocks noGrp="1"/>
          </p:cNvSpPr>
          <p:nvPr>
            <p:ph type="dt" sz="half" idx="10"/>
          </p:nvPr>
        </p:nvSpPr>
        <p:spPr/>
        <p:txBody>
          <a:bodyPr/>
          <a:lstStyle/>
          <a:p>
            <a:fld id="{0170C522-749C-4A1C-A6D5-99C8D8CD54F9}" type="datetimeFigureOut">
              <a:rPr lang="en-US" smtClean="0"/>
              <a:t>2/7/2024</a:t>
            </a:fld>
            <a:endParaRPr lang="en-US"/>
          </a:p>
        </p:txBody>
      </p:sp>
      <p:sp>
        <p:nvSpPr>
          <p:cNvPr id="5" name="Footer Placeholder 4">
            <a:extLst>
              <a:ext uri="{FF2B5EF4-FFF2-40B4-BE49-F238E27FC236}">
                <a16:creationId xmlns:a16="http://schemas.microsoft.com/office/drawing/2014/main" id="{653226C3-FF5A-33D6-ABD7-CDA40904A6F7}"/>
              </a:ext>
            </a:extLst>
          </p:cNvPr>
          <p:cNvSpPr>
            <a:spLocks noGrp="1"/>
          </p:cNvSpPr>
          <p:nvPr>
            <p:ph type="ftr" sz="quarter" idx="11"/>
          </p:nvPr>
        </p:nvSpPr>
        <p:spPr>
          <a:xfrm>
            <a:off x="52473" y="6461678"/>
            <a:ext cx="5756978"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C3D95B1-C877-50B7-8A49-B81D3D7EB5FA}"/>
              </a:ext>
            </a:extLst>
          </p:cNvPr>
          <p:cNvSpPr>
            <a:spLocks noGrp="1"/>
          </p:cNvSpPr>
          <p:nvPr>
            <p:ph type="sldNum" sz="quarter" idx="12"/>
          </p:nvPr>
        </p:nvSpPr>
        <p:spPr/>
        <p:txBody>
          <a:bodyPr/>
          <a:lstStyle/>
          <a:p>
            <a:fld id="{2B0549E7-3A32-4655-8C68-38AA7140A01C}" type="slidenum">
              <a:rPr lang="en-US" smtClean="0"/>
              <a:t>‹#›</a:t>
            </a:fld>
            <a:endParaRPr lang="en-US"/>
          </a:p>
        </p:txBody>
      </p:sp>
      <p:sp>
        <p:nvSpPr>
          <p:cNvPr id="7" name="Footer Placeholder 4">
            <a:extLst>
              <a:ext uri="{FF2B5EF4-FFF2-40B4-BE49-F238E27FC236}">
                <a16:creationId xmlns:a16="http://schemas.microsoft.com/office/drawing/2014/main" id="{C809BB32-5545-4B86-E42E-439E052098CA}"/>
              </a:ext>
            </a:extLst>
          </p:cNvPr>
          <p:cNvSpPr txBox="1">
            <a:spLocks/>
          </p:cNvSpPr>
          <p:nvPr userDrawn="1"/>
        </p:nvSpPr>
        <p:spPr>
          <a:xfrm>
            <a:off x="52473" y="6492875"/>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t>Data Science for Energy Transition Summer Camp 2022</a:t>
            </a:r>
            <a:endParaRPr lang="en-US" dirty="0"/>
          </a:p>
        </p:txBody>
      </p:sp>
    </p:spTree>
    <p:extLst>
      <p:ext uri="{BB962C8B-B14F-4D97-AF65-F5344CB8AC3E}">
        <p14:creationId xmlns:p14="http://schemas.microsoft.com/office/powerpoint/2010/main" val="304800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43A2E-55A5-5810-6D12-0E0BEBA8E7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E43879D-C1BA-BA63-DCDA-4B71653A2EF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7B0531-1F56-5256-86F0-D2A96A88D17C}"/>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5" name="Footer Placeholder 4">
            <a:extLst>
              <a:ext uri="{FF2B5EF4-FFF2-40B4-BE49-F238E27FC236}">
                <a16:creationId xmlns:a16="http://schemas.microsoft.com/office/drawing/2014/main" id="{7582098E-666D-B32B-A508-13C7FA9B42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6AC9DF-E4D3-F732-1428-92E03E00750C}"/>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3439283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CBBA8-C7A0-EC7C-D871-1E3FED71EB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611CD6-54B3-5959-5AC9-CB0A841097C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1026E70-C47D-7D54-A30E-B5782AF7B1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9A4CBB4-0E88-573E-0567-44BD4BC6387E}"/>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6" name="Footer Placeholder 5">
            <a:extLst>
              <a:ext uri="{FF2B5EF4-FFF2-40B4-BE49-F238E27FC236}">
                <a16:creationId xmlns:a16="http://schemas.microsoft.com/office/drawing/2014/main" id="{8F845187-5379-48D9-CB50-3ECE15731F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A0BD23-6C26-1FF8-0545-597B2450F7C6}"/>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19843464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E25B5-0FC3-BB9A-32AE-62DC755B58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3E1ED4-D61D-2172-8433-D0BA2D3D7F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D66C09-CF24-172A-BC61-8EE74CE406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CD173D-A48B-4E76-85DE-8E4924815A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82CB82-B8A7-4342-E0E3-33FAE766FD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CAF6BB2-3706-CA1E-5F75-3CFAA99260A6}"/>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8" name="Footer Placeholder 7">
            <a:extLst>
              <a:ext uri="{FF2B5EF4-FFF2-40B4-BE49-F238E27FC236}">
                <a16:creationId xmlns:a16="http://schemas.microsoft.com/office/drawing/2014/main" id="{19196063-575D-F927-98B4-D900BB093D9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FC0283-682C-099A-F265-DAEA480BFF87}"/>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30223209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595337-1321-39F6-DBC0-44439520484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ACA92A-E8F1-AC96-EF2D-07A80AAF18EA}"/>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4" name="Footer Placeholder 3">
            <a:extLst>
              <a:ext uri="{FF2B5EF4-FFF2-40B4-BE49-F238E27FC236}">
                <a16:creationId xmlns:a16="http://schemas.microsoft.com/office/drawing/2014/main" id="{FDA05BC5-A7F8-06C7-CD6A-C3109F95700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D158BC9-133E-F14B-B439-CDB50067361E}"/>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2691227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2FA247-5BFF-7BC5-5EEB-0A422789B3A8}"/>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3" name="Footer Placeholder 2">
            <a:extLst>
              <a:ext uri="{FF2B5EF4-FFF2-40B4-BE49-F238E27FC236}">
                <a16:creationId xmlns:a16="http://schemas.microsoft.com/office/drawing/2014/main" id="{5226DB36-CBED-9679-FCBA-41AEB2A22EC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2702E46-A075-9DEE-9CC9-9E1BBCCA3660}"/>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4247640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EE6AB-64F2-F038-F505-F1FCF7CB12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AED42B2-CE10-705F-F895-0E2AFBDF00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F2D72D-163C-B4E5-3667-9A37D49558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D931E7-E56F-FF0A-1C08-335870611E46}"/>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6" name="Footer Placeholder 5">
            <a:extLst>
              <a:ext uri="{FF2B5EF4-FFF2-40B4-BE49-F238E27FC236}">
                <a16:creationId xmlns:a16="http://schemas.microsoft.com/office/drawing/2014/main" id="{3C412D99-6A3D-98BB-27CE-9BAC8E7A37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AE5683-D953-5061-5FC3-2637D82F2822}"/>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15817855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B624D-3CB2-69C4-526E-021EB81EDF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B2CDC94-AEC4-F532-FFBB-C3AC74C556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546659A-FBE2-5FB2-D0F7-A53E9F5D01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70E598-C334-187F-C81E-BA8D59B0965A}"/>
              </a:ext>
            </a:extLst>
          </p:cNvPr>
          <p:cNvSpPr>
            <a:spLocks noGrp="1"/>
          </p:cNvSpPr>
          <p:nvPr>
            <p:ph type="dt" sz="half" idx="10"/>
          </p:nvPr>
        </p:nvSpPr>
        <p:spPr/>
        <p:txBody>
          <a:bodyPr/>
          <a:lstStyle/>
          <a:p>
            <a:fld id="{F8A3B1C1-A250-43CB-8401-D7E3A885A491}" type="datetimeFigureOut">
              <a:rPr lang="en-US" smtClean="0"/>
              <a:t>2/7/2024</a:t>
            </a:fld>
            <a:endParaRPr lang="en-US"/>
          </a:p>
        </p:txBody>
      </p:sp>
      <p:sp>
        <p:nvSpPr>
          <p:cNvPr id="6" name="Footer Placeholder 5">
            <a:extLst>
              <a:ext uri="{FF2B5EF4-FFF2-40B4-BE49-F238E27FC236}">
                <a16:creationId xmlns:a16="http://schemas.microsoft.com/office/drawing/2014/main" id="{24156070-A61A-7C92-3567-89B1CDAC0E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54CB87-8494-C428-C449-B7F1A6A1C0E6}"/>
              </a:ext>
            </a:extLst>
          </p:cNvPr>
          <p:cNvSpPr>
            <a:spLocks noGrp="1"/>
          </p:cNvSpPr>
          <p:nvPr>
            <p:ph type="sldNum" sz="quarter" idx="12"/>
          </p:nvPr>
        </p:nvSpPr>
        <p:spPr/>
        <p:txBody>
          <a:bodyPr/>
          <a:lstStyle/>
          <a:p>
            <a:fld id="{C9111D45-1621-4A63-B149-E0E29EC43195}" type="slidenum">
              <a:rPr lang="en-US" smtClean="0"/>
              <a:t>‹#›</a:t>
            </a:fld>
            <a:endParaRPr lang="en-US"/>
          </a:p>
        </p:txBody>
      </p:sp>
    </p:spTree>
    <p:extLst>
      <p:ext uri="{BB962C8B-B14F-4D97-AF65-F5344CB8AC3E}">
        <p14:creationId xmlns:p14="http://schemas.microsoft.com/office/powerpoint/2010/main" val="39138323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51C988-2937-8A4A-41AB-973AFC9476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DD3579-4E10-7F8B-B97A-9846CE4AF3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87BDB9-898F-BD39-817D-F5B54AA3FA9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A3B1C1-A250-43CB-8401-D7E3A885A491}" type="datetimeFigureOut">
              <a:rPr lang="en-US" smtClean="0"/>
              <a:t>2/7/2024</a:t>
            </a:fld>
            <a:endParaRPr lang="en-US"/>
          </a:p>
        </p:txBody>
      </p:sp>
      <p:sp>
        <p:nvSpPr>
          <p:cNvPr id="5" name="Footer Placeholder 4">
            <a:extLst>
              <a:ext uri="{FF2B5EF4-FFF2-40B4-BE49-F238E27FC236}">
                <a16:creationId xmlns:a16="http://schemas.microsoft.com/office/drawing/2014/main" id="{732CC197-7A22-684C-740C-A8437A976B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D674B00-A57F-7F9E-9685-9A8DE4F918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111D45-1621-4A63-B149-E0E29EC43195}" type="slidenum">
              <a:rPr lang="en-US" smtClean="0"/>
              <a:t>‹#›</a:t>
            </a:fld>
            <a:endParaRPr lang="en-US"/>
          </a:p>
        </p:txBody>
      </p:sp>
    </p:spTree>
    <p:extLst>
      <p:ext uri="{BB962C8B-B14F-4D97-AF65-F5344CB8AC3E}">
        <p14:creationId xmlns:p14="http://schemas.microsoft.com/office/powerpoint/2010/main" val="12554966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468549-A60C-E496-7F12-19191B3E82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22B9E9-67B5-B7E6-BA77-B246354CC8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1179DE-FBA1-36B2-C359-B8A6AA07298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70C522-749C-4A1C-A6D5-99C8D8CD54F9}" type="datetimeFigureOut">
              <a:rPr lang="en-US" smtClean="0"/>
              <a:t>2/7/2024</a:t>
            </a:fld>
            <a:endParaRPr lang="en-US" dirty="0"/>
          </a:p>
        </p:txBody>
      </p:sp>
      <p:sp>
        <p:nvSpPr>
          <p:cNvPr id="6" name="Slide Number Placeholder 5">
            <a:extLst>
              <a:ext uri="{FF2B5EF4-FFF2-40B4-BE49-F238E27FC236}">
                <a16:creationId xmlns:a16="http://schemas.microsoft.com/office/drawing/2014/main" id="{C516ECAA-32AA-FAC0-4493-40F0D6262AF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0549E7-3A32-4655-8C68-38AA7140A01C}" type="slidenum">
              <a:rPr lang="en-US" smtClean="0"/>
              <a:t>‹#›</a:t>
            </a:fld>
            <a:endParaRPr lang="en-US"/>
          </a:p>
        </p:txBody>
      </p:sp>
      <p:sp>
        <p:nvSpPr>
          <p:cNvPr id="7" name="Rectangle 6">
            <a:extLst>
              <a:ext uri="{FF2B5EF4-FFF2-40B4-BE49-F238E27FC236}">
                <a16:creationId xmlns:a16="http://schemas.microsoft.com/office/drawing/2014/main" id="{1F0875D3-0682-8851-CE5F-D1B0819EDBB5}"/>
              </a:ext>
            </a:extLst>
          </p:cNvPr>
          <p:cNvSpPr/>
          <p:nvPr userDrawn="1"/>
        </p:nvSpPr>
        <p:spPr>
          <a:xfrm>
            <a:off x="0" y="0"/>
            <a:ext cx="12192000" cy="438150"/>
          </a:xfrm>
          <a:prstGeom prst="rect">
            <a:avLst/>
          </a:prstGeom>
          <a:solidFill>
            <a:srgbClr val="D5273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B95BFBAE-A8F5-B80C-BF9F-339438E145DD}"/>
              </a:ext>
            </a:extLst>
          </p:cNvPr>
          <p:cNvSpPr/>
          <p:nvPr userDrawn="1"/>
        </p:nvSpPr>
        <p:spPr>
          <a:xfrm>
            <a:off x="-1" y="6425166"/>
            <a:ext cx="12191999" cy="438150"/>
          </a:xfrm>
          <a:prstGeom prst="rect">
            <a:avLst/>
          </a:prstGeom>
          <a:solidFill>
            <a:srgbClr val="D5273B"/>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4">
            <a:extLst>
              <a:ext uri="{FF2B5EF4-FFF2-40B4-BE49-F238E27FC236}">
                <a16:creationId xmlns:a16="http://schemas.microsoft.com/office/drawing/2014/main" id="{80ADD59E-76BA-EB49-9E37-7AC9E31E57AB}"/>
              </a:ext>
            </a:extLst>
          </p:cNvPr>
          <p:cNvSpPr>
            <a:spLocks noGrp="1"/>
          </p:cNvSpPr>
          <p:nvPr>
            <p:ph type="ftr" sz="quarter" idx="3"/>
          </p:nvPr>
        </p:nvSpPr>
        <p:spPr>
          <a:xfrm>
            <a:off x="52473" y="6492875"/>
            <a:ext cx="5756978" cy="365125"/>
          </a:xfrm>
          <a:prstGeom prst="rect">
            <a:avLst/>
          </a:prstGeom>
        </p:spPr>
        <p:txBody>
          <a:bodyPr/>
          <a:lstStyle/>
          <a:p>
            <a:endParaRPr lang="en-US" dirty="0"/>
          </a:p>
        </p:txBody>
      </p:sp>
      <p:sp>
        <p:nvSpPr>
          <p:cNvPr id="10" name="Footer Placeholder 4">
            <a:extLst>
              <a:ext uri="{FF2B5EF4-FFF2-40B4-BE49-F238E27FC236}">
                <a16:creationId xmlns:a16="http://schemas.microsoft.com/office/drawing/2014/main" id="{441116AC-42C5-A23C-C2CB-CEE7729058EB}"/>
              </a:ext>
            </a:extLst>
          </p:cNvPr>
          <p:cNvSpPr txBox="1">
            <a:spLocks/>
          </p:cNvSpPr>
          <p:nvPr userDrawn="1"/>
        </p:nvSpPr>
        <p:spPr>
          <a:xfrm>
            <a:off x="0" y="6477097"/>
            <a:ext cx="5756978" cy="365125"/>
          </a:xfrm>
          <a:prstGeom prst="rect">
            <a:avLst/>
          </a:prstGeom>
        </p:spPr>
        <p:txBody>
          <a:bodyPr vert="horz" lIns="91440" tIns="45720" rIns="91440" bIns="45720" rtlCol="0" anchor="ctr"/>
          <a:lstStyle>
            <a:defPPr>
              <a:defRPr lang="en-US"/>
            </a:defPPr>
            <a:lvl1pPr marL="0" algn="ctr" defTabSz="914400" rtl="0" eaLnBrk="1" latinLnBrk="0" hangingPunct="1">
              <a:defRPr sz="18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Data Science for Energy Transition Summer Camp 2022</a:t>
            </a:r>
          </a:p>
        </p:txBody>
      </p:sp>
    </p:spTree>
    <p:extLst>
      <p:ext uri="{BB962C8B-B14F-4D97-AF65-F5344CB8AC3E}">
        <p14:creationId xmlns:p14="http://schemas.microsoft.com/office/powerpoint/2010/main" val="39975783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13.xml"/><Relationship Id="rId1" Type="http://schemas.openxmlformats.org/officeDocument/2006/relationships/video" Target="https://www.youtube.com/embed/rFHtVRKoaUM?feature=oembed"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Ore" TargetMode="External"/><Relationship Id="rId7" Type="http://schemas.openxmlformats.org/officeDocument/2006/relationships/hyperlink" Target="https://en.wikipedia.org/wiki/Intrusive_rock" TargetMode="External"/><Relationship Id="rId2" Type="http://schemas.openxmlformats.org/officeDocument/2006/relationships/hyperlink" Target="https://en.wikipedia.org/wiki/Copper" TargetMode="External"/><Relationship Id="rId1" Type="http://schemas.openxmlformats.org/officeDocument/2006/relationships/slideLayout" Target="../slideLayouts/slideLayout2.xml"/><Relationship Id="rId6" Type="http://schemas.openxmlformats.org/officeDocument/2006/relationships/hyperlink" Target="https://en.wikipedia.org/wiki/Porphyry_(geology)" TargetMode="External"/><Relationship Id="rId5" Type="http://schemas.openxmlformats.org/officeDocument/2006/relationships/hyperlink" Target="https://en.wikipedia.org/wiki/Magma_chamber" TargetMode="External"/><Relationship Id="rId4" Type="http://schemas.openxmlformats.org/officeDocument/2006/relationships/hyperlink" Target="https://en.wikipedia.org/wiki/Hydrothermal_circulation"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en.wikipedia.org/wiki/Intrusive_rock" TargetMode="External"/><Relationship Id="rId2" Type="http://schemas.openxmlformats.org/officeDocument/2006/relationships/image" Target="../media/image7.jpeg"/><Relationship Id="rId1" Type="http://schemas.openxmlformats.org/officeDocument/2006/relationships/slideLayout" Target="../slideLayouts/slideLayout2.xml"/><Relationship Id="rId5" Type="http://schemas.openxmlformats.org/officeDocument/2006/relationships/hyperlink" Target="https://en.wikipedia.org/wiki/Sierra_Nevada_(U.S.)" TargetMode="External"/><Relationship Id="rId4" Type="http://schemas.openxmlformats.org/officeDocument/2006/relationships/hyperlink" Target="https://en.wikipedia.org/wiki/Phenocrysts" TargetMode="External"/></Relationships>
</file>

<file path=ppt/slides/_rels/slide25.xml.rels><?xml version="1.0" encoding="UTF-8" standalone="yes"?>
<Relationships xmlns="http://schemas.openxmlformats.org/package/2006/relationships"><Relationship Id="rId2" Type="http://schemas.openxmlformats.org/officeDocument/2006/relationships/hyperlink" Target="https://www.911metallurgist.com/blog/geology-of-porphyry-copper-deposits"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sciencedirect.com/topics/earth-and-planetary-sciences/meteorite" TargetMode="External"/><Relationship Id="rId2" Type="http://schemas.openxmlformats.org/officeDocument/2006/relationships/hyperlink" Target="https://www.sciencedirect.com/topics/earth-and-planetary-sciences/zirconium"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2209C-630B-0EBB-0D6F-9AD1FBCD4F9B}"/>
              </a:ext>
            </a:extLst>
          </p:cNvPr>
          <p:cNvSpPr>
            <a:spLocks noGrp="1"/>
          </p:cNvSpPr>
          <p:nvPr>
            <p:ph type="ctrTitle"/>
          </p:nvPr>
        </p:nvSpPr>
        <p:spPr/>
        <p:txBody>
          <a:bodyPr>
            <a:normAutofit fontScale="90000"/>
          </a:bodyPr>
          <a:lstStyle/>
          <a:p>
            <a:r>
              <a:rPr lang="en-US" dirty="0"/>
              <a:t>Predicting magma fertility in porphyry copper deposits using machine learning</a:t>
            </a:r>
          </a:p>
        </p:txBody>
      </p:sp>
      <p:sp>
        <p:nvSpPr>
          <p:cNvPr id="3" name="Subtitle 2">
            <a:extLst>
              <a:ext uri="{FF2B5EF4-FFF2-40B4-BE49-F238E27FC236}">
                <a16:creationId xmlns:a16="http://schemas.microsoft.com/office/drawing/2014/main" id="{D8C5E68B-AD53-3244-170A-3CD927DD2A1B}"/>
              </a:ext>
            </a:extLst>
          </p:cNvPr>
          <p:cNvSpPr>
            <a:spLocks noGrp="1"/>
          </p:cNvSpPr>
          <p:nvPr>
            <p:ph type="subTitle" idx="1"/>
          </p:nvPr>
        </p:nvSpPr>
        <p:spPr/>
        <p:txBody>
          <a:bodyPr/>
          <a:lstStyle/>
          <a:p>
            <a:r>
              <a:rPr lang="en-US" dirty="0"/>
              <a:t>Jiajia Sun</a:t>
            </a:r>
          </a:p>
          <a:p>
            <a:r>
              <a:rPr lang="en-US" dirty="0"/>
              <a:t>02/07/2024</a:t>
            </a:r>
          </a:p>
        </p:txBody>
      </p:sp>
    </p:spTree>
    <p:extLst>
      <p:ext uri="{BB962C8B-B14F-4D97-AF65-F5344CB8AC3E}">
        <p14:creationId xmlns:p14="http://schemas.microsoft.com/office/powerpoint/2010/main" val="19103629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BECF1-535C-D322-D89B-F25D1C6CE832}"/>
              </a:ext>
            </a:extLst>
          </p:cNvPr>
          <p:cNvSpPr>
            <a:spLocks noGrp="1"/>
          </p:cNvSpPr>
          <p:nvPr>
            <p:ph type="title"/>
          </p:nvPr>
        </p:nvSpPr>
        <p:spPr/>
        <p:txBody>
          <a:bodyPr/>
          <a:lstStyle/>
          <a:p>
            <a:r>
              <a:rPr lang="en-US" dirty="0"/>
              <a:t>Mineralizing processes</a:t>
            </a:r>
          </a:p>
        </p:txBody>
      </p:sp>
      <p:sp>
        <p:nvSpPr>
          <p:cNvPr id="3" name="Content Placeholder 2">
            <a:extLst>
              <a:ext uri="{FF2B5EF4-FFF2-40B4-BE49-F238E27FC236}">
                <a16:creationId xmlns:a16="http://schemas.microsoft.com/office/drawing/2014/main" id="{7876109D-9B5E-E336-71AC-524BD955C197}"/>
              </a:ext>
            </a:extLst>
          </p:cNvPr>
          <p:cNvSpPr>
            <a:spLocks noGrp="1"/>
          </p:cNvSpPr>
          <p:nvPr>
            <p:ph idx="1"/>
          </p:nvPr>
        </p:nvSpPr>
        <p:spPr/>
        <p:txBody>
          <a:bodyPr/>
          <a:lstStyle/>
          <a:p>
            <a:r>
              <a:rPr lang="en-US" dirty="0"/>
              <a:t>Hydrothermal</a:t>
            </a:r>
          </a:p>
          <a:p>
            <a:r>
              <a:rPr lang="en-US" dirty="0"/>
              <a:t>Magmatic</a:t>
            </a:r>
          </a:p>
          <a:p>
            <a:r>
              <a:rPr lang="en-US" dirty="0"/>
              <a:t>Sedimentary</a:t>
            </a:r>
          </a:p>
          <a:p>
            <a:r>
              <a:rPr lang="en-US" dirty="0"/>
              <a:t>Placer</a:t>
            </a:r>
          </a:p>
          <a:p>
            <a:r>
              <a:rPr lang="en-US" dirty="0"/>
              <a:t>Residual</a:t>
            </a:r>
          </a:p>
          <a:p>
            <a:endParaRPr lang="en-US" dirty="0"/>
          </a:p>
        </p:txBody>
      </p:sp>
    </p:spTree>
    <p:extLst>
      <p:ext uri="{BB962C8B-B14F-4D97-AF65-F5344CB8AC3E}">
        <p14:creationId xmlns:p14="http://schemas.microsoft.com/office/powerpoint/2010/main" val="302420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32A08-F8E3-5E6B-215F-D89F90EFAFA3}"/>
              </a:ext>
            </a:extLst>
          </p:cNvPr>
          <p:cNvSpPr>
            <a:spLocks noGrp="1"/>
          </p:cNvSpPr>
          <p:nvPr>
            <p:ph type="title"/>
          </p:nvPr>
        </p:nvSpPr>
        <p:spPr/>
        <p:txBody>
          <a:bodyPr/>
          <a:lstStyle/>
          <a:p>
            <a:r>
              <a:rPr lang="en-US" dirty="0"/>
              <a:t>Concentration processes</a:t>
            </a:r>
          </a:p>
        </p:txBody>
      </p:sp>
      <p:sp>
        <p:nvSpPr>
          <p:cNvPr id="3" name="Content Placeholder 2">
            <a:extLst>
              <a:ext uri="{FF2B5EF4-FFF2-40B4-BE49-F238E27FC236}">
                <a16:creationId xmlns:a16="http://schemas.microsoft.com/office/drawing/2014/main" id="{487A1D75-25D6-B86D-9D13-76BA6319C8B6}"/>
              </a:ext>
            </a:extLst>
          </p:cNvPr>
          <p:cNvSpPr>
            <a:spLocks noGrp="1"/>
          </p:cNvSpPr>
          <p:nvPr>
            <p:ph idx="1"/>
          </p:nvPr>
        </p:nvSpPr>
        <p:spPr/>
        <p:txBody>
          <a:bodyPr/>
          <a:lstStyle/>
          <a:p>
            <a:r>
              <a:rPr lang="en-US" dirty="0"/>
              <a:t>Three basic requirements</a:t>
            </a:r>
          </a:p>
          <a:p>
            <a:r>
              <a:rPr lang="en-US" dirty="0"/>
              <a:t>Source (metals, minerals)</a:t>
            </a:r>
          </a:p>
          <a:p>
            <a:pPr lvl="1"/>
            <a:r>
              <a:rPr lang="en-US" dirty="0"/>
              <a:t>Crustal rocks, </a:t>
            </a:r>
            <a:r>
              <a:rPr lang="en-US" dirty="0">
                <a:solidFill>
                  <a:srgbClr val="FF0000"/>
                </a:solidFill>
              </a:rPr>
              <a:t>magma</a:t>
            </a:r>
            <a:r>
              <a:rPr lang="en-US" dirty="0"/>
              <a:t>, mantle rocks</a:t>
            </a:r>
          </a:p>
          <a:p>
            <a:r>
              <a:rPr lang="en-US" dirty="0"/>
              <a:t>Transportation mechanism (fluids)</a:t>
            </a:r>
          </a:p>
          <a:p>
            <a:pPr lvl="1"/>
            <a:r>
              <a:rPr lang="en-US" dirty="0"/>
              <a:t>Hot water (hydrothermal), magma, surface water, ground water</a:t>
            </a:r>
          </a:p>
          <a:p>
            <a:r>
              <a:rPr lang="en-US" dirty="0"/>
              <a:t>Trap (depositional site)</a:t>
            </a:r>
          </a:p>
          <a:p>
            <a:pPr lvl="1"/>
            <a:r>
              <a:rPr lang="en-US" dirty="0"/>
              <a:t>Temperature/pressure change, or chemical reaction</a:t>
            </a:r>
          </a:p>
        </p:txBody>
      </p:sp>
      <p:sp>
        <p:nvSpPr>
          <p:cNvPr id="4" name="TextBox 3">
            <a:extLst>
              <a:ext uri="{FF2B5EF4-FFF2-40B4-BE49-F238E27FC236}">
                <a16:creationId xmlns:a16="http://schemas.microsoft.com/office/drawing/2014/main" id="{8A853910-42D5-91BE-CE17-7D05CF603DBA}"/>
              </a:ext>
            </a:extLst>
          </p:cNvPr>
          <p:cNvSpPr txBox="1"/>
          <p:nvPr/>
        </p:nvSpPr>
        <p:spPr>
          <a:xfrm>
            <a:off x="4956250" y="5992297"/>
            <a:ext cx="694480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Credit: Joanna Hodge https://www.youtube.com/watch?v=wInPtYnszR8</a:t>
            </a:r>
          </a:p>
        </p:txBody>
      </p:sp>
    </p:spTree>
    <p:extLst>
      <p:ext uri="{BB962C8B-B14F-4D97-AF65-F5344CB8AC3E}">
        <p14:creationId xmlns:p14="http://schemas.microsoft.com/office/powerpoint/2010/main" val="27725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F778A-AB51-90AA-A68B-25C4DDF7FF22}"/>
              </a:ext>
            </a:extLst>
          </p:cNvPr>
          <p:cNvSpPr>
            <a:spLocks noGrp="1"/>
          </p:cNvSpPr>
          <p:nvPr>
            <p:ph type="title"/>
          </p:nvPr>
        </p:nvSpPr>
        <p:spPr>
          <a:xfrm>
            <a:off x="665018" y="2387889"/>
            <a:ext cx="10515600" cy="1325563"/>
          </a:xfrm>
        </p:spPr>
        <p:txBody>
          <a:bodyPr/>
          <a:lstStyle/>
          <a:p>
            <a:r>
              <a:rPr lang="en-US" dirty="0"/>
              <a:t>Hydrothermal mineralization</a:t>
            </a:r>
          </a:p>
        </p:txBody>
      </p:sp>
    </p:spTree>
    <p:extLst>
      <p:ext uri="{BB962C8B-B14F-4D97-AF65-F5344CB8AC3E}">
        <p14:creationId xmlns:p14="http://schemas.microsoft.com/office/powerpoint/2010/main" val="538427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8013D-C8BB-72B8-C16E-87357A22212D}"/>
              </a:ext>
            </a:extLst>
          </p:cNvPr>
          <p:cNvSpPr>
            <a:spLocks noGrp="1"/>
          </p:cNvSpPr>
          <p:nvPr>
            <p:ph type="title"/>
          </p:nvPr>
        </p:nvSpPr>
        <p:spPr/>
        <p:txBody>
          <a:bodyPr/>
          <a:lstStyle/>
          <a:p>
            <a:r>
              <a:rPr lang="en-US" dirty="0"/>
              <a:t>Hydrothermal fluids</a:t>
            </a:r>
          </a:p>
        </p:txBody>
      </p:sp>
      <p:sp>
        <p:nvSpPr>
          <p:cNvPr id="3" name="Content Placeholder 2">
            <a:extLst>
              <a:ext uri="{FF2B5EF4-FFF2-40B4-BE49-F238E27FC236}">
                <a16:creationId xmlns:a16="http://schemas.microsoft.com/office/drawing/2014/main" id="{EB35EF60-4910-8E91-1580-432D15A5C5BA}"/>
              </a:ext>
            </a:extLst>
          </p:cNvPr>
          <p:cNvSpPr>
            <a:spLocks noGrp="1"/>
          </p:cNvSpPr>
          <p:nvPr>
            <p:ph idx="1"/>
          </p:nvPr>
        </p:nvSpPr>
        <p:spPr/>
        <p:txBody>
          <a:bodyPr/>
          <a:lstStyle/>
          <a:p>
            <a:r>
              <a:rPr lang="en-US" dirty="0"/>
              <a:t>Hydrothermal: means hot water</a:t>
            </a:r>
          </a:p>
          <a:p>
            <a:r>
              <a:rPr lang="en-US" dirty="0"/>
              <a:t>Minerals in the hot fluids precipitate to form deposits (these deposits are called hydrothermal deposits).</a:t>
            </a:r>
          </a:p>
          <a:p>
            <a:r>
              <a:rPr lang="en-US" dirty="0"/>
              <a:t>Hydrothermal fluids dissolve and carry metals such as gold, silver, copper, lead and zinc, and circulate through the Earth’s crust.</a:t>
            </a:r>
          </a:p>
          <a:p>
            <a:r>
              <a:rPr lang="en-US" dirty="0"/>
              <a:t>Travel via temperature or pressure gradients (from high to low) or along crustal structures until they reach a suitable deposition site.</a:t>
            </a:r>
          </a:p>
        </p:txBody>
      </p:sp>
      <p:sp>
        <p:nvSpPr>
          <p:cNvPr id="4" name="TextBox 3">
            <a:extLst>
              <a:ext uri="{FF2B5EF4-FFF2-40B4-BE49-F238E27FC236}">
                <a16:creationId xmlns:a16="http://schemas.microsoft.com/office/drawing/2014/main" id="{D18C4A50-742A-95E9-754F-172319ECEB5E}"/>
              </a:ext>
            </a:extLst>
          </p:cNvPr>
          <p:cNvSpPr txBox="1"/>
          <p:nvPr/>
        </p:nvSpPr>
        <p:spPr>
          <a:xfrm>
            <a:off x="4956250" y="5992297"/>
            <a:ext cx="6944805" cy="369332"/>
          </a:xfrm>
          <a:prstGeom prst="rect">
            <a:avLst/>
          </a:prstGeom>
          <a:noFill/>
        </p:spPr>
        <p:txBody>
          <a:bodyPr wrap="square" rtlCol="0">
            <a:spAutoFit/>
          </a:bodyPr>
          <a:lstStyle/>
          <a:p>
            <a:r>
              <a:rPr lang="en-US" dirty="0"/>
              <a:t>Credit: Joanna Hodge https://www.youtube.com/watch?v=wInPtYnszR8</a:t>
            </a:r>
          </a:p>
        </p:txBody>
      </p:sp>
    </p:spTree>
    <p:extLst>
      <p:ext uri="{BB962C8B-B14F-4D97-AF65-F5344CB8AC3E}">
        <p14:creationId xmlns:p14="http://schemas.microsoft.com/office/powerpoint/2010/main" val="724234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1F8E0-4B92-C9F8-4CA7-3C54B4A1A366}"/>
              </a:ext>
            </a:extLst>
          </p:cNvPr>
          <p:cNvSpPr>
            <a:spLocks noGrp="1"/>
          </p:cNvSpPr>
          <p:nvPr>
            <p:ph type="title"/>
          </p:nvPr>
        </p:nvSpPr>
        <p:spPr>
          <a:xfrm>
            <a:off x="387927" y="365125"/>
            <a:ext cx="10965873" cy="1325563"/>
          </a:xfrm>
        </p:spPr>
        <p:txBody>
          <a:bodyPr/>
          <a:lstStyle/>
          <a:p>
            <a:r>
              <a:rPr lang="en-US" dirty="0"/>
              <a:t>Hydrothermal ore forming processes</a:t>
            </a:r>
          </a:p>
        </p:txBody>
      </p:sp>
      <p:sp>
        <p:nvSpPr>
          <p:cNvPr id="3" name="Content Placeholder 2">
            <a:extLst>
              <a:ext uri="{FF2B5EF4-FFF2-40B4-BE49-F238E27FC236}">
                <a16:creationId xmlns:a16="http://schemas.microsoft.com/office/drawing/2014/main" id="{E64F61CE-FC10-7D12-C859-80524D6B8DA7}"/>
              </a:ext>
            </a:extLst>
          </p:cNvPr>
          <p:cNvSpPr>
            <a:spLocks noGrp="1"/>
          </p:cNvSpPr>
          <p:nvPr>
            <p:ph idx="1"/>
          </p:nvPr>
        </p:nvSpPr>
        <p:spPr>
          <a:xfrm>
            <a:off x="387927" y="1690688"/>
            <a:ext cx="6026727" cy="4351338"/>
          </a:xfrm>
        </p:spPr>
        <p:txBody>
          <a:bodyPr/>
          <a:lstStyle/>
          <a:p>
            <a:r>
              <a:rPr lang="en-US" dirty="0"/>
              <a:t>Magma and underground rock contain large amount of hot water with dissolved metals and minerals.</a:t>
            </a:r>
          </a:p>
          <a:p>
            <a:r>
              <a:rPr lang="en-US" dirty="0"/>
              <a:t>The mixture of hot water and dissolved ions is a hydrothermal solution.</a:t>
            </a:r>
          </a:p>
          <a:p>
            <a:r>
              <a:rPr lang="en-US" dirty="0"/>
              <a:t>If the metals precipitate in fractures in rock, a hydrothermal vein deposit forms.</a:t>
            </a:r>
          </a:p>
        </p:txBody>
      </p:sp>
      <p:pic>
        <p:nvPicPr>
          <p:cNvPr id="5" name="Picture 4">
            <a:extLst>
              <a:ext uri="{FF2B5EF4-FFF2-40B4-BE49-F238E27FC236}">
                <a16:creationId xmlns:a16="http://schemas.microsoft.com/office/drawing/2014/main" id="{2DC48A35-EA3C-575A-B76B-6E88069001D2}"/>
              </a:ext>
            </a:extLst>
          </p:cNvPr>
          <p:cNvPicPr>
            <a:picLocks noChangeAspect="1"/>
          </p:cNvPicPr>
          <p:nvPr/>
        </p:nvPicPr>
        <p:blipFill>
          <a:blip r:embed="rId3"/>
          <a:stretch>
            <a:fillRect/>
          </a:stretch>
        </p:blipFill>
        <p:spPr>
          <a:xfrm>
            <a:off x="6982691" y="1398415"/>
            <a:ext cx="5098472" cy="4482840"/>
          </a:xfrm>
          <a:prstGeom prst="rect">
            <a:avLst/>
          </a:prstGeom>
        </p:spPr>
      </p:pic>
      <p:sp>
        <p:nvSpPr>
          <p:cNvPr id="6" name="TextBox 5">
            <a:extLst>
              <a:ext uri="{FF2B5EF4-FFF2-40B4-BE49-F238E27FC236}">
                <a16:creationId xmlns:a16="http://schemas.microsoft.com/office/drawing/2014/main" id="{FD85C6D6-3F62-EB6A-A2E6-DCCBABA75474}"/>
              </a:ext>
            </a:extLst>
          </p:cNvPr>
          <p:cNvSpPr txBox="1"/>
          <p:nvPr/>
        </p:nvSpPr>
        <p:spPr>
          <a:xfrm>
            <a:off x="4956250" y="5992297"/>
            <a:ext cx="6944805" cy="369332"/>
          </a:xfrm>
          <a:prstGeom prst="rect">
            <a:avLst/>
          </a:prstGeom>
          <a:noFill/>
        </p:spPr>
        <p:txBody>
          <a:bodyPr wrap="square" rtlCol="0">
            <a:spAutoFit/>
          </a:bodyPr>
          <a:lstStyle/>
          <a:p>
            <a:r>
              <a:rPr lang="en-US" dirty="0"/>
              <a:t>Credit: Joanna Hodge https://www.youtube.com/watch?v=wInPtYnszR8</a:t>
            </a:r>
          </a:p>
        </p:txBody>
      </p:sp>
    </p:spTree>
    <p:extLst>
      <p:ext uri="{BB962C8B-B14F-4D97-AF65-F5344CB8AC3E}">
        <p14:creationId xmlns:p14="http://schemas.microsoft.com/office/powerpoint/2010/main" val="831769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FF0C-1245-8F4E-CA03-161F86A49828}"/>
              </a:ext>
            </a:extLst>
          </p:cNvPr>
          <p:cNvSpPr>
            <a:spLocks noGrp="1"/>
          </p:cNvSpPr>
          <p:nvPr>
            <p:ph type="title"/>
          </p:nvPr>
        </p:nvSpPr>
        <p:spPr/>
        <p:txBody>
          <a:bodyPr/>
          <a:lstStyle/>
          <a:p>
            <a:r>
              <a:rPr lang="en-US" dirty="0"/>
              <a:t>Champagne pool</a:t>
            </a:r>
          </a:p>
        </p:txBody>
      </p:sp>
      <p:sp>
        <p:nvSpPr>
          <p:cNvPr id="3" name="Content Placeholder 2">
            <a:extLst>
              <a:ext uri="{FF2B5EF4-FFF2-40B4-BE49-F238E27FC236}">
                <a16:creationId xmlns:a16="http://schemas.microsoft.com/office/drawing/2014/main" id="{38825CD1-19BE-FA58-5CD7-AFAA1F46443A}"/>
              </a:ext>
            </a:extLst>
          </p:cNvPr>
          <p:cNvSpPr>
            <a:spLocks noGrp="1"/>
          </p:cNvSpPr>
          <p:nvPr>
            <p:ph idx="1"/>
          </p:nvPr>
        </p:nvSpPr>
        <p:spPr>
          <a:xfrm>
            <a:off x="319434" y="1583170"/>
            <a:ext cx="5642784" cy="4593793"/>
          </a:xfrm>
        </p:spPr>
        <p:txBody>
          <a:bodyPr/>
          <a:lstStyle/>
          <a:p>
            <a:r>
              <a:rPr lang="en-US" dirty="0"/>
              <a:t>Located at the </a:t>
            </a:r>
            <a:r>
              <a:rPr lang="en-US" dirty="0" err="1"/>
              <a:t>Waiotapu</a:t>
            </a:r>
            <a:r>
              <a:rPr lang="en-US" dirty="0"/>
              <a:t> geothermal field in New Zealand.</a:t>
            </a:r>
          </a:p>
          <a:p>
            <a:r>
              <a:rPr lang="en-US" dirty="0"/>
              <a:t>The orange crust around the edge is composed of orpiment and stibnite (i.e., arsenic and antimony sulfide)</a:t>
            </a:r>
          </a:p>
          <a:p>
            <a:r>
              <a:rPr lang="en-US" dirty="0"/>
              <a:t>Contains ~ 100 grams per </a:t>
            </a:r>
            <a:r>
              <a:rPr lang="en-US" dirty="0" err="1"/>
              <a:t>tonne</a:t>
            </a:r>
            <a:r>
              <a:rPr lang="en-US" dirty="0"/>
              <a:t> gold (super high grade)</a:t>
            </a:r>
          </a:p>
        </p:txBody>
      </p:sp>
      <p:pic>
        <p:nvPicPr>
          <p:cNvPr id="3074" name="Picture 2">
            <a:extLst>
              <a:ext uri="{FF2B5EF4-FFF2-40B4-BE49-F238E27FC236}">
                <a16:creationId xmlns:a16="http://schemas.microsoft.com/office/drawing/2014/main" id="{7CC54AFB-2FFD-674C-5345-DFE63BDDFE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62217" y="1453140"/>
            <a:ext cx="5910349" cy="382169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09737988-B114-23BC-8F12-512CF470C3A7}"/>
              </a:ext>
            </a:extLst>
          </p:cNvPr>
          <p:cNvSpPr txBox="1"/>
          <p:nvPr/>
        </p:nvSpPr>
        <p:spPr>
          <a:xfrm>
            <a:off x="5846618" y="5718319"/>
            <a:ext cx="6220691" cy="646331"/>
          </a:xfrm>
          <a:prstGeom prst="rect">
            <a:avLst/>
          </a:prstGeom>
          <a:noFill/>
        </p:spPr>
        <p:txBody>
          <a:bodyPr wrap="square" rtlCol="0">
            <a:spAutoFit/>
          </a:bodyPr>
          <a:lstStyle/>
          <a:p>
            <a:r>
              <a:rPr lang="en-US" dirty="0"/>
              <a:t>By Christian </a:t>
            </a:r>
            <a:r>
              <a:rPr lang="en-US" dirty="0" err="1"/>
              <a:t>Mehlführer</a:t>
            </a:r>
            <a:r>
              <a:rPr lang="en-US" dirty="0"/>
              <a:t>, </a:t>
            </a:r>
            <a:r>
              <a:rPr lang="en-US" dirty="0" err="1"/>
              <a:t>User:Chmehl</a:t>
            </a:r>
            <a:r>
              <a:rPr lang="en-US" dirty="0"/>
              <a:t> - Own work, CC BY 2.5, https://commons.wikimedia.org/w/index.php?curid=3705012</a:t>
            </a:r>
          </a:p>
        </p:txBody>
      </p:sp>
    </p:spTree>
    <p:extLst>
      <p:ext uri="{BB962C8B-B14F-4D97-AF65-F5344CB8AC3E}">
        <p14:creationId xmlns:p14="http://schemas.microsoft.com/office/powerpoint/2010/main" val="23154176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EE4E0-23BA-2EC4-6CB1-82FBD26C6144}"/>
              </a:ext>
            </a:extLst>
          </p:cNvPr>
          <p:cNvSpPr>
            <a:spLocks noGrp="1"/>
          </p:cNvSpPr>
          <p:nvPr>
            <p:ph type="title"/>
          </p:nvPr>
        </p:nvSpPr>
        <p:spPr/>
        <p:txBody>
          <a:bodyPr/>
          <a:lstStyle/>
          <a:p>
            <a:r>
              <a:rPr lang="en-US" dirty="0"/>
              <a:t>Hydrothermal deposition</a:t>
            </a:r>
          </a:p>
        </p:txBody>
      </p:sp>
      <p:sp>
        <p:nvSpPr>
          <p:cNvPr id="3" name="Content Placeholder 2">
            <a:extLst>
              <a:ext uri="{FF2B5EF4-FFF2-40B4-BE49-F238E27FC236}">
                <a16:creationId xmlns:a16="http://schemas.microsoft.com/office/drawing/2014/main" id="{E6B3012E-08EB-027B-96E8-A607878247BF}"/>
              </a:ext>
            </a:extLst>
          </p:cNvPr>
          <p:cNvSpPr>
            <a:spLocks noGrp="1"/>
          </p:cNvSpPr>
          <p:nvPr>
            <p:ph idx="1"/>
          </p:nvPr>
        </p:nvSpPr>
        <p:spPr/>
        <p:txBody>
          <a:bodyPr/>
          <a:lstStyle/>
          <a:p>
            <a:r>
              <a:rPr lang="en-US" dirty="0"/>
              <a:t>Mineral deposition takes place in the crust as a result of physical or chemical changes to the fluid.</a:t>
            </a:r>
          </a:p>
          <a:p>
            <a:r>
              <a:rPr lang="en-US" dirty="0"/>
              <a:t>Rapid temperature decrease:</a:t>
            </a:r>
          </a:p>
          <a:p>
            <a:pPr lvl="1"/>
            <a:r>
              <a:rPr lang="en-US" dirty="0"/>
              <a:t>Minerals are less soluble at lower temperatures and will precipitate out of solution, such as black smokers. </a:t>
            </a:r>
          </a:p>
          <a:p>
            <a:endParaRPr lang="en-US" dirty="0"/>
          </a:p>
        </p:txBody>
      </p:sp>
    </p:spTree>
    <p:extLst>
      <p:ext uri="{BB962C8B-B14F-4D97-AF65-F5344CB8AC3E}">
        <p14:creationId xmlns:p14="http://schemas.microsoft.com/office/powerpoint/2010/main" val="1256771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AC8AF-70E0-5A38-BE2D-5E711736AA91}"/>
              </a:ext>
            </a:extLst>
          </p:cNvPr>
          <p:cNvSpPr>
            <a:spLocks noGrp="1"/>
          </p:cNvSpPr>
          <p:nvPr>
            <p:ph type="title"/>
          </p:nvPr>
        </p:nvSpPr>
        <p:spPr/>
        <p:txBody>
          <a:bodyPr/>
          <a:lstStyle/>
          <a:p>
            <a:r>
              <a:rPr lang="en-US" dirty="0"/>
              <a:t>Hydrothermal vents</a:t>
            </a:r>
          </a:p>
        </p:txBody>
      </p:sp>
      <p:pic>
        <p:nvPicPr>
          <p:cNvPr id="6" name="Online Media 5" title="WHOI: Hydrothermal Vents">
            <a:hlinkClick r:id="" action="ppaction://media"/>
            <a:extLst>
              <a:ext uri="{FF2B5EF4-FFF2-40B4-BE49-F238E27FC236}">
                <a16:creationId xmlns:a16="http://schemas.microsoft.com/office/drawing/2014/main" id="{B3D4F2B9-8481-5612-13DA-B91557F1305D}"/>
              </a:ext>
            </a:extLst>
          </p:cNvPr>
          <p:cNvPicPr>
            <a:picLocks noGrp="1" noRot="1" noChangeAspect="1"/>
          </p:cNvPicPr>
          <p:nvPr>
            <p:ph idx="1"/>
            <a:videoFile r:link="rId1"/>
          </p:nvPr>
        </p:nvPicPr>
        <p:blipFill>
          <a:blip r:embed="rId3"/>
          <a:stretch>
            <a:fillRect/>
          </a:stretch>
        </p:blipFill>
        <p:spPr>
          <a:xfrm>
            <a:off x="2586038" y="1486189"/>
            <a:ext cx="6585671" cy="4351338"/>
          </a:xfrm>
          <a:prstGeom prst="rect">
            <a:avLst/>
          </a:prstGeom>
        </p:spPr>
      </p:pic>
      <p:sp>
        <p:nvSpPr>
          <p:cNvPr id="5" name="TextBox 4">
            <a:extLst>
              <a:ext uri="{FF2B5EF4-FFF2-40B4-BE49-F238E27FC236}">
                <a16:creationId xmlns:a16="http://schemas.microsoft.com/office/drawing/2014/main" id="{B43DA162-2CD3-9E5B-8960-EFC8B38BDBB6}"/>
              </a:ext>
            </a:extLst>
          </p:cNvPr>
          <p:cNvSpPr txBox="1"/>
          <p:nvPr/>
        </p:nvSpPr>
        <p:spPr>
          <a:xfrm>
            <a:off x="6913418" y="6061364"/>
            <a:ext cx="5230091" cy="369332"/>
          </a:xfrm>
          <a:prstGeom prst="rect">
            <a:avLst/>
          </a:prstGeom>
          <a:noFill/>
        </p:spPr>
        <p:txBody>
          <a:bodyPr wrap="square" rtlCol="0">
            <a:spAutoFit/>
          </a:bodyPr>
          <a:lstStyle/>
          <a:p>
            <a:r>
              <a:rPr lang="en-US" dirty="0"/>
              <a:t>https://www.youtube.com/watch?v=rFHtVRKoaUM</a:t>
            </a:r>
          </a:p>
        </p:txBody>
      </p:sp>
    </p:spTree>
    <p:extLst>
      <p:ext uri="{BB962C8B-B14F-4D97-AF65-F5344CB8AC3E}">
        <p14:creationId xmlns:p14="http://schemas.microsoft.com/office/powerpoint/2010/main" val="258093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EE4E0-23BA-2EC4-6CB1-82FBD26C6144}"/>
              </a:ext>
            </a:extLst>
          </p:cNvPr>
          <p:cNvSpPr>
            <a:spLocks noGrp="1"/>
          </p:cNvSpPr>
          <p:nvPr>
            <p:ph type="title"/>
          </p:nvPr>
        </p:nvSpPr>
        <p:spPr/>
        <p:txBody>
          <a:bodyPr/>
          <a:lstStyle/>
          <a:p>
            <a:r>
              <a:rPr lang="en-US" dirty="0"/>
              <a:t>Hydrothermal deposition</a:t>
            </a:r>
          </a:p>
        </p:txBody>
      </p:sp>
      <p:sp>
        <p:nvSpPr>
          <p:cNvPr id="3" name="Content Placeholder 2">
            <a:extLst>
              <a:ext uri="{FF2B5EF4-FFF2-40B4-BE49-F238E27FC236}">
                <a16:creationId xmlns:a16="http://schemas.microsoft.com/office/drawing/2014/main" id="{E6B3012E-08EB-027B-96E8-A607878247BF}"/>
              </a:ext>
            </a:extLst>
          </p:cNvPr>
          <p:cNvSpPr>
            <a:spLocks noGrp="1"/>
          </p:cNvSpPr>
          <p:nvPr>
            <p:ph idx="1"/>
          </p:nvPr>
        </p:nvSpPr>
        <p:spPr>
          <a:xfrm>
            <a:off x="838200" y="1576244"/>
            <a:ext cx="10515600" cy="4630592"/>
          </a:xfrm>
        </p:spPr>
        <p:txBody>
          <a:bodyPr>
            <a:normAutofit/>
          </a:bodyPr>
          <a:lstStyle/>
          <a:p>
            <a:r>
              <a:rPr lang="en-US" dirty="0"/>
              <a:t>Mineral deposition takes place in the crust as a result of physical or chemical changes to the fluid.</a:t>
            </a:r>
          </a:p>
          <a:p>
            <a:r>
              <a:rPr lang="en-US" dirty="0"/>
              <a:t>Rapid temperature decrease:</a:t>
            </a:r>
          </a:p>
          <a:p>
            <a:pPr lvl="1"/>
            <a:r>
              <a:rPr lang="en-US" dirty="0"/>
              <a:t>Minerals are less soluble at lower temperatures and will precipitate out of solution, such as black smokers. </a:t>
            </a:r>
          </a:p>
          <a:p>
            <a:r>
              <a:rPr lang="en-US" dirty="0"/>
              <a:t>Rapid pressure decrease:</a:t>
            </a:r>
          </a:p>
          <a:p>
            <a:pPr lvl="1"/>
            <a:r>
              <a:rPr lang="en-US" dirty="0"/>
              <a:t>When rocks fracture or when fluids move into open cavities.</a:t>
            </a:r>
          </a:p>
          <a:p>
            <a:pPr lvl="1"/>
            <a:r>
              <a:rPr lang="en-US" dirty="0"/>
              <a:t>Resulting in over saturation of liquid phase and subsequent precipitation.</a:t>
            </a:r>
          </a:p>
          <a:p>
            <a:r>
              <a:rPr lang="en-US" dirty="0"/>
              <a:t>Chemical reaction:</a:t>
            </a:r>
          </a:p>
          <a:p>
            <a:pPr lvl="1"/>
            <a:r>
              <a:rPr lang="en-US" dirty="0"/>
              <a:t>Minerals precipitate when fluids react with wall rock such as limestone or iron bearing rocks that contain magnetite</a:t>
            </a:r>
          </a:p>
          <a:p>
            <a:pPr marL="914400" lvl="2" indent="0">
              <a:buNone/>
            </a:pPr>
            <a:endParaRPr lang="en-US" dirty="0"/>
          </a:p>
          <a:p>
            <a:endParaRPr lang="en-US" dirty="0"/>
          </a:p>
        </p:txBody>
      </p:sp>
      <p:sp>
        <p:nvSpPr>
          <p:cNvPr id="4" name="TextBox 3">
            <a:extLst>
              <a:ext uri="{FF2B5EF4-FFF2-40B4-BE49-F238E27FC236}">
                <a16:creationId xmlns:a16="http://schemas.microsoft.com/office/drawing/2014/main" id="{AD2B3495-FD42-A1C8-D4FA-0C79F089C3C9}"/>
              </a:ext>
            </a:extLst>
          </p:cNvPr>
          <p:cNvSpPr txBox="1"/>
          <p:nvPr/>
        </p:nvSpPr>
        <p:spPr>
          <a:xfrm>
            <a:off x="4956250" y="6103134"/>
            <a:ext cx="6944805" cy="369332"/>
          </a:xfrm>
          <a:prstGeom prst="rect">
            <a:avLst/>
          </a:prstGeom>
          <a:noFill/>
        </p:spPr>
        <p:txBody>
          <a:bodyPr wrap="square" rtlCol="0">
            <a:spAutoFit/>
          </a:bodyPr>
          <a:lstStyle/>
          <a:p>
            <a:r>
              <a:rPr lang="en-US" dirty="0"/>
              <a:t>Credit: Joanna Hodge https://www.youtube.com/watch?v=wInPtYnszR8</a:t>
            </a:r>
          </a:p>
        </p:txBody>
      </p:sp>
    </p:spTree>
    <p:extLst>
      <p:ext uri="{BB962C8B-B14F-4D97-AF65-F5344CB8AC3E}">
        <p14:creationId xmlns:p14="http://schemas.microsoft.com/office/powerpoint/2010/main" val="1676637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0175D-CD2E-AFD8-326B-CBC51815493F}"/>
              </a:ext>
            </a:extLst>
          </p:cNvPr>
          <p:cNvSpPr>
            <a:spLocks noGrp="1"/>
          </p:cNvSpPr>
          <p:nvPr>
            <p:ph type="title"/>
          </p:nvPr>
        </p:nvSpPr>
        <p:spPr/>
        <p:txBody>
          <a:bodyPr/>
          <a:lstStyle/>
          <a:p>
            <a:r>
              <a:rPr lang="en-US" dirty="0"/>
              <a:t>Chemical reaction: the example of Gold</a:t>
            </a:r>
          </a:p>
        </p:txBody>
      </p:sp>
      <p:sp>
        <p:nvSpPr>
          <p:cNvPr id="3" name="Content Placeholder 2">
            <a:extLst>
              <a:ext uri="{FF2B5EF4-FFF2-40B4-BE49-F238E27FC236}">
                <a16:creationId xmlns:a16="http://schemas.microsoft.com/office/drawing/2014/main" id="{A1DDB930-0187-5605-3837-1273F640189B}"/>
              </a:ext>
            </a:extLst>
          </p:cNvPr>
          <p:cNvSpPr>
            <a:spLocks noGrp="1"/>
          </p:cNvSpPr>
          <p:nvPr>
            <p:ph idx="1"/>
          </p:nvPr>
        </p:nvSpPr>
        <p:spPr>
          <a:xfrm>
            <a:off x="838200" y="1901825"/>
            <a:ext cx="10515600" cy="4351338"/>
          </a:xfrm>
        </p:spPr>
        <p:txBody>
          <a:bodyPr/>
          <a:lstStyle/>
          <a:p>
            <a:r>
              <a:rPr lang="en-US" dirty="0"/>
              <a:t>Gold, commonly transported in a bisulfide solution (gold bearing hydrothermal fluid AuHS</a:t>
            </a:r>
            <a:r>
              <a:rPr lang="en-US" altLang="zh-CN" baseline="30000" dirty="0"/>
              <a:t>0</a:t>
            </a:r>
            <a:r>
              <a:rPr lang="en-US" dirty="0"/>
              <a:t>, Au(HS)</a:t>
            </a:r>
            <a:r>
              <a:rPr lang="en-US" altLang="zh-CN" baseline="-25000" dirty="0"/>
              <a:t>2</a:t>
            </a:r>
            <a:r>
              <a:rPr lang="en-US" dirty="0"/>
              <a:t>)</a:t>
            </a:r>
          </a:p>
          <a:p>
            <a:r>
              <a:rPr lang="en-US" dirty="0"/>
              <a:t>The gold bearing fluid interacts with magnetite.</a:t>
            </a:r>
          </a:p>
          <a:p>
            <a:r>
              <a:rPr lang="en-US" dirty="0"/>
              <a:t>The sulfur reacts with magnetite to form pyrite (FeS</a:t>
            </a:r>
            <a:r>
              <a:rPr lang="en-US" baseline="-25000" dirty="0"/>
              <a:t>2</a:t>
            </a:r>
            <a:r>
              <a:rPr lang="en-US" dirty="0"/>
              <a:t>) and gold, which is no longer soluble, precipitates out of solution.</a:t>
            </a:r>
          </a:p>
        </p:txBody>
      </p:sp>
      <p:sp>
        <p:nvSpPr>
          <p:cNvPr id="4" name="TextBox 3">
            <a:extLst>
              <a:ext uri="{FF2B5EF4-FFF2-40B4-BE49-F238E27FC236}">
                <a16:creationId xmlns:a16="http://schemas.microsoft.com/office/drawing/2014/main" id="{B66D0E27-71BA-A5FC-871B-D2509853317E}"/>
              </a:ext>
            </a:extLst>
          </p:cNvPr>
          <p:cNvSpPr txBox="1"/>
          <p:nvPr/>
        </p:nvSpPr>
        <p:spPr>
          <a:xfrm>
            <a:off x="3837710" y="5950527"/>
            <a:ext cx="8264236" cy="369332"/>
          </a:xfrm>
          <a:prstGeom prst="rect">
            <a:avLst/>
          </a:prstGeom>
          <a:noFill/>
        </p:spPr>
        <p:txBody>
          <a:bodyPr wrap="square" rtlCol="0">
            <a:spAutoFit/>
          </a:bodyPr>
          <a:lstStyle/>
          <a:p>
            <a:r>
              <a:rPr lang="en-US" dirty="0" err="1"/>
              <a:t>Gibert</a:t>
            </a:r>
            <a:r>
              <a:rPr lang="en-US" dirty="0"/>
              <a:t> et al., 1998, https://hal-insu.archives-ouvertes.fr/insu-00797046/document</a:t>
            </a:r>
          </a:p>
        </p:txBody>
      </p:sp>
    </p:spTree>
    <p:extLst>
      <p:ext uri="{BB962C8B-B14F-4D97-AF65-F5344CB8AC3E}">
        <p14:creationId xmlns:p14="http://schemas.microsoft.com/office/powerpoint/2010/main" val="9946403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02AB1-702C-EA6B-7E26-B33E28E3D55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2DB8CB35-60D6-DE08-0883-36398A3DDB89}"/>
              </a:ext>
            </a:extLst>
          </p:cNvPr>
          <p:cNvSpPr>
            <a:spLocks noGrp="1"/>
          </p:cNvSpPr>
          <p:nvPr>
            <p:ph idx="1"/>
          </p:nvPr>
        </p:nvSpPr>
        <p:spPr/>
        <p:txBody>
          <a:bodyPr/>
          <a:lstStyle/>
          <a:p>
            <a:r>
              <a:rPr lang="en-US" dirty="0"/>
              <a:t>Copper</a:t>
            </a:r>
          </a:p>
          <a:p>
            <a:r>
              <a:rPr lang="en-US" dirty="0"/>
              <a:t>Magma fertility</a:t>
            </a:r>
          </a:p>
          <a:p>
            <a:r>
              <a:rPr lang="en-US" dirty="0"/>
              <a:t>Data</a:t>
            </a:r>
          </a:p>
        </p:txBody>
      </p:sp>
    </p:spTree>
    <p:extLst>
      <p:ext uri="{BB962C8B-B14F-4D97-AF65-F5344CB8AC3E}">
        <p14:creationId xmlns:p14="http://schemas.microsoft.com/office/powerpoint/2010/main" val="28870469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EF8FC-23A7-D596-3F58-844E2C995C17}"/>
              </a:ext>
            </a:extLst>
          </p:cNvPr>
          <p:cNvSpPr>
            <a:spLocks noGrp="1"/>
          </p:cNvSpPr>
          <p:nvPr>
            <p:ph type="title"/>
          </p:nvPr>
        </p:nvSpPr>
        <p:spPr/>
        <p:txBody>
          <a:bodyPr/>
          <a:lstStyle/>
          <a:p>
            <a:r>
              <a:rPr lang="en-US" dirty="0"/>
              <a:t>Examples of hydrothermal deposits</a:t>
            </a:r>
          </a:p>
        </p:txBody>
      </p:sp>
      <p:sp>
        <p:nvSpPr>
          <p:cNvPr id="3" name="Content Placeholder 2">
            <a:extLst>
              <a:ext uri="{FF2B5EF4-FFF2-40B4-BE49-F238E27FC236}">
                <a16:creationId xmlns:a16="http://schemas.microsoft.com/office/drawing/2014/main" id="{DAC83860-D8AC-B47D-3EF8-DDCF0FEF5859}"/>
              </a:ext>
            </a:extLst>
          </p:cNvPr>
          <p:cNvSpPr>
            <a:spLocks noGrp="1"/>
          </p:cNvSpPr>
          <p:nvPr>
            <p:ph idx="1"/>
          </p:nvPr>
        </p:nvSpPr>
        <p:spPr>
          <a:xfrm>
            <a:off x="838200" y="1825625"/>
            <a:ext cx="10515600" cy="4547466"/>
          </a:xfrm>
        </p:spPr>
        <p:txBody>
          <a:bodyPr>
            <a:normAutofit/>
          </a:bodyPr>
          <a:lstStyle/>
          <a:p>
            <a:r>
              <a:rPr lang="en-US" dirty="0"/>
              <a:t>Volcanic-Hosted (or volcanogenic) massive sulfide (VHMS or VMS) deposits.</a:t>
            </a:r>
          </a:p>
          <a:p>
            <a:pPr lvl="1"/>
            <a:r>
              <a:rPr lang="en-US" dirty="0"/>
              <a:t>Cu-Pb-Zn-Au</a:t>
            </a:r>
          </a:p>
          <a:p>
            <a:r>
              <a:rPr lang="en-US" dirty="0"/>
              <a:t>Epithermal deposits</a:t>
            </a:r>
          </a:p>
          <a:p>
            <a:pPr lvl="1"/>
            <a:r>
              <a:rPr lang="en-US" dirty="0"/>
              <a:t>Au-Ag</a:t>
            </a:r>
          </a:p>
          <a:p>
            <a:r>
              <a:rPr lang="en-US" dirty="0"/>
              <a:t>Porphyry deposits</a:t>
            </a:r>
          </a:p>
          <a:p>
            <a:pPr lvl="1"/>
            <a:r>
              <a:rPr lang="en-US" dirty="0"/>
              <a:t>Cu, (Au, Mo)</a:t>
            </a:r>
          </a:p>
          <a:p>
            <a:r>
              <a:rPr lang="en-US" dirty="0"/>
              <a:t>Orogenic lode deposits</a:t>
            </a:r>
          </a:p>
          <a:p>
            <a:pPr lvl="1"/>
            <a:r>
              <a:rPr lang="en-US" dirty="0"/>
              <a:t>Au</a:t>
            </a:r>
          </a:p>
        </p:txBody>
      </p:sp>
      <p:sp>
        <p:nvSpPr>
          <p:cNvPr id="4" name="TextBox 3">
            <a:extLst>
              <a:ext uri="{FF2B5EF4-FFF2-40B4-BE49-F238E27FC236}">
                <a16:creationId xmlns:a16="http://schemas.microsoft.com/office/drawing/2014/main" id="{66E35DC5-BD8C-43B0-C44F-E4C41D5313AF}"/>
              </a:ext>
            </a:extLst>
          </p:cNvPr>
          <p:cNvSpPr txBox="1"/>
          <p:nvPr/>
        </p:nvSpPr>
        <p:spPr>
          <a:xfrm>
            <a:off x="142086" y="6058376"/>
            <a:ext cx="6944805" cy="369332"/>
          </a:xfrm>
          <a:prstGeom prst="rect">
            <a:avLst/>
          </a:prstGeom>
          <a:noFill/>
        </p:spPr>
        <p:txBody>
          <a:bodyPr wrap="square" rtlCol="0">
            <a:spAutoFit/>
          </a:bodyPr>
          <a:lstStyle/>
          <a:p>
            <a:r>
              <a:rPr lang="en-US" dirty="0"/>
              <a:t>Credit: Joanna Hodge https://www.youtube.com/watch?v=wInPtYnszR8</a:t>
            </a:r>
          </a:p>
        </p:txBody>
      </p:sp>
    </p:spTree>
    <p:extLst>
      <p:ext uri="{BB962C8B-B14F-4D97-AF65-F5344CB8AC3E}">
        <p14:creationId xmlns:p14="http://schemas.microsoft.com/office/powerpoint/2010/main" val="32448886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E88DF-5A84-7AA9-7E58-FDDD382E3898}"/>
              </a:ext>
            </a:extLst>
          </p:cNvPr>
          <p:cNvSpPr>
            <a:spLocks noGrp="1"/>
          </p:cNvSpPr>
          <p:nvPr>
            <p:ph type="title"/>
          </p:nvPr>
        </p:nvSpPr>
        <p:spPr/>
        <p:txBody>
          <a:bodyPr/>
          <a:lstStyle/>
          <a:p>
            <a:r>
              <a:rPr lang="en-US" dirty="0"/>
              <a:t>Porphyry copper deposits</a:t>
            </a:r>
          </a:p>
        </p:txBody>
      </p:sp>
      <p:sp>
        <p:nvSpPr>
          <p:cNvPr id="3" name="Content Placeholder 2">
            <a:extLst>
              <a:ext uri="{FF2B5EF4-FFF2-40B4-BE49-F238E27FC236}">
                <a16:creationId xmlns:a16="http://schemas.microsoft.com/office/drawing/2014/main" id="{93EBAF73-7008-6C79-2D33-54066AED2351}"/>
              </a:ext>
            </a:extLst>
          </p:cNvPr>
          <p:cNvSpPr>
            <a:spLocks noGrp="1"/>
          </p:cNvSpPr>
          <p:nvPr>
            <p:ph idx="1"/>
          </p:nvPr>
        </p:nvSpPr>
        <p:spPr/>
        <p:txBody>
          <a:bodyPr/>
          <a:lstStyle/>
          <a:p>
            <a:r>
              <a:rPr lang="en-US" b="1" i="0" dirty="0">
                <a:solidFill>
                  <a:srgbClr val="202122"/>
                </a:solidFill>
                <a:effectLst/>
                <a:latin typeface="Arial" panose="020B0604020202020204" pitchFamily="34" charset="0"/>
              </a:rPr>
              <a:t>Porphyry copper deposits</a:t>
            </a:r>
            <a:r>
              <a:rPr lang="en-US" b="0" i="0" dirty="0">
                <a:solidFill>
                  <a:srgbClr val="202122"/>
                </a:solidFill>
                <a:effectLst/>
                <a:latin typeface="Arial" panose="020B0604020202020204" pitchFamily="34" charset="0"/>
              </a:rPr>
              <a:t> are </a:t>
            </a:r>
            <a:r>
              <a:rPr lang="en-US" b="0" i="0" u="none" strike="noStrike" dirty="0">
                <a:solidFill>
                  <a:srgbClr val="3366CC"/>
                </a:solidFill>
                <a:effectLst/>
                <a:latin typeface="Arial" panose="020B0604020202020204" pitchFamily="34" charset="0"/>
                <a:hlinkClick r:id="rId2" tooltip="Copper"/>
              </a:rPr>
              <a:t>copper</a:t>
            </a:r>
            <a:r>
              <a:rPr lang="en-US" b="0" i="0" dirty="0">
                <a:solidFill>
                  <a:srgbClr val="202122"/>
                </a:solidFill>
                <a:effectLst/>
                <a:latin typeface="Arial" panose="020B0604020202020204" pitchFamily="34" charset="0"/>
              </a:rPr>
              <a:t> </a:t>
            </a:r>
            <a:r>
              <a:rPr lang="en-US" b="0" i="0" u="none" strike="noStrike" dirty="0">
                <a:solidFill>
                  <a:srgbClr val="3366CC"/>
                </a:solidFill>
                <a:effectLst/>
                <a:latin typeface="Arial" panose="020B0604020202020204" pitchFamily="34" charset="0"/>
                <a:hlinkClick r:id="rId3" tooltip="Ore"/>
              </a:rPr>
              <a:t>ore</a:t>
            </a:r>
            <a:r>
              <a:rPr lang="en-US" b="0" i="0" dirty="0">
                <a:solidFill>
                  <a:srgbClr val="202122"/>
                </a:solidFill>
                <a:effectLst/>
                <a:latin typeface="Arial" panose="020B0604020202020204" pitchFamily="34" charset="0"/>
              </a:rPr>
              <a:t> bodies that are formed from </a:t>
            </a:r>
            <a:r>
              <a:rPr lang="en-US" b="0" i="0" u="none" strike="noStrike" dirty="0">
                <a:solidFill>
                  <a:srgbClr val="3366CC"/>
                </a:solidFill>
                <a:effectLst/>
                <a:latin typeface="Arial" panose="020B0604020202020204" pitchFamily="34" charset="0"/>
                <a:hlinkClick r:id="rId4" tooltip="Hydrothermal circulation"/>
              </a:rPr>
              <a:t>hydrothermal fluids</a:t>
            </a:r>
            <a:r>
              <a:rPr lang="en-US" b="0" i="0" dirty="0">
                <a:solidFill>
                  <a:srgbClr val="202122"/>
                </a:solidFill>
                <a:effectLst/>
                <a:latin typeface="Arial" panose="020B0604020202020204" pitchFamily="34" charset="0"/>
              </a:rPr>
              <a:t> that originate from a voluminous </a:t>
            </a:r>
            <a:r>
              <a:rPr lang="en-US" b="0" i="0" u="none" strike="noStrike" dirty="0">
                <a:solidFill>
                  <a:srgbClr val="3366CC"/>
                </a:solidFill>
                <a:effectLst/>
                <a:latin typeface="Arial" panose="020B0604020202020204" pitchFamily="34" charset="0"/>
                <a:hlinkClick r:id="rId5" tooltip="Magma chamber"/>
              </a:rPr>
              <a:t>magma chamber</a:t>
            </a:r>
            <a:r>
              <a:rPr lang="en-US" b="0" i="0" dirty="0">
                <a:solidFill>
                  <a:srgbClr val="202122"/>
                </a:solidFill>
                <a:effectLst/>
                <a:latin typeface="Arial" panose="020B0604020202020204" pitchFamily="34" charset="0"/>
              </a:rPr>
              <a:t> several kilometers below the deposit itself. Predating or associated with those fluids are vertical dikes of </a:t>
            </a:r>
            <a:r>
              <a:rPr lang="en-US" b="0" i="0" u="none" strike="noStrike" dirty="0">
                <a:solidFill>
                  <a:srgbClr val="3366CC"/>
                </a:solidFill>
                <a:effectLst/>
                <a:latin typeface="Arial" panose="020B0604020202020204" pitchFamily="34" charset="0"/>
                <a:hlinkClick r:id="rId6" tooltip="Porphyry (geology)"/>
              </a:rPr>
              <a:t>porphyritic</a:t>
            </a:r>
            <a:r>
              <a:rPr lang="en-US" b="0" i="0" dirty="0">
                <a:solidFill>
                  <a:srgbClr val="202122"/>
                </a:solidFill>
                <a:effectLst/>
                <a:latin typeface="Arial" panose="020B0604020202020204" pitchFamily="34" charset="0"/>
              </a:rPr>
              <a:t> </a:t>
            </a:r>
            <a:r>
              <a:rPr lang="en-US" b="0" i="0" u="none" strike="noStrike" dirty="0">
                <a:solidFill>
                  <a:srgbClr val="3366CC"/>
                </a:solidFill>
                <a:effectLst/>
                <a:latin typeface="Arial" panose="020B0604020202020204" pitchFamily="34" charset="0"/>
                <a:hlinkClick r:id="rId7" tooltip="Intrusive rock"/>
              </a:rPr>
              <a:t>intrusive rocks</a:t>
            </a:r>
            <a:r>
              <a:rPr lang="en-US" b="0" i="0" dirty="0">
                <a:solidFill>
                  <a:srgbClr val="202122"/>
                </a:solidFill>
                <a:effectLst/>
                <a:latin typeface="Arial" panose="020B0604020202020204" pitchFamily="34" charset="0"/>
              </a:rPr>
              <a:t> from which this deposit type derives its name.</a:t>
            </a:r>
            <a:endParaRPr lang="en-US" dirty="0"/>
          </a:p>
        </p:txBody>
      </p:sp>
      <p:sp>
        <p:nvSpPr>
          <p:cNvPr id="4" name="TextBox 3">
            <a:extLst>
              <a:ext uri="{FF2B5EF4-FFF2-40B4-BE49-F238E27FC236}">
                <a16:creationId xmlns:a16="http://schemas.microsoft.com/office/drawing/2014/main" id="{54CF3209-7B9E-BB45-1B50-41489147FEB4}"/>
              </a:ext>
            </a:extLst>
          </p:cNvPr>
          <p:cNvSpPr txBox="1"/>
          <p:nvPr/>
        </p:nvSpPr>
        <p:spPr>
          <a:xfrm>
            <a:off x="5013649" y="5411755"/>
            <a:ext cx="6649616" cy="369332"/>
          </a:xfrm>
          <a:prstGeom prst="rect">
            <a:avLst/>
          </a:prstGeom>
          <a:noFill/>
        </p:spPr>
        <p:txBody>
          <a:bodyPr wrap="square" rtlCol="0">
            <a:spAutoFit/>
          </a:bodyPr>
          <a:lstStyle/>
          <a:p>
            <a:r>
              <a:rPr lang="en-US" dirty="0"/>
              <a:t>https://en.wikipedia.org/wiki/Porphyry_copper_deposit</a:t>
            </a:r>
          </a:p>
        </p:txBody>
      </p:sp>
    </p:spTree>
    <p:extLst>
      <p:ext uri="{BB962C8B-B14F-4D97-AF65-F5344CB8AC3E}">
        <p14:creationId xmlns:p14="http://schemas.microsoft.com/office/powerpoint/2010/main" val="12713581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99780-9E0D-7D35-B2F3-EBE071F9FE98}"/>
              </a:ext>
            </a:extLst>
          </p:cNvPr>
          <p:cNvSpPr>
            <a:spLocks noGrp="1"/>
          </p:cNvSpPr>
          <p:nvPr>
            <p:ph type="title"/>
          </p:nvPr>
        </p:nvSpPr>
        <p:spPr/>
        <p:txBody>
          <a:bodyPr/>
          <a:lstStyle/>
          <a:p>
            <a:r>
              <a:rPr lang="en-US" dirty="0"/>
              <a:t>Intrusive igneous rocks</a:t>
            </a:r>
          </a:p>
        </p:txBody>
      </p:sp>
      <p:sp>
        <p:nvSpPr>
          <p:cNvPr id="3" name="Content Placeholder 2">
            <a:extLst>
              <a:ext uri="{FF2B5EF4-FFF2-40B4-BE49-F238E27FC236}">
                <a16:creationId xmlns:a16="http://schemas.microsoft.com/office/drawing/2014/main" id="{9A661AFF-C4C7-B913-EB68-42FA8ABDE394}"/>
              </a:ext>
            </a:extLst>
          </p:cNvPr>
          <p:cNvSpPr>
            <a:spLocks noGrp="1"/>
          </p:cNvSpPr>
          <p:nvPr>
            <p:ph idx="1"/>
          </p:nvPr>
        </p:nvSpPr>
        <p:spPr/>
        <p:txBody>
          <a:bodyPr/>
          <a:lstStyle/>
          <a:p>
            <a:r>
              <a:rPr lang="en-US" dirty="0"/>
              <a:t>Intrusive rock is formed when magma penetrates existing rock, crystallizes, and solidifies underground to form intrusions, such as batholiths, dikes, sills, laccoliths, and volcanic necks.</a:t>
            </a:r>
          </a:p>
          <a:p>
            <a:endParaRPr lang="en-US" dirty="0"/>
          </a:p>
          <a:p>
            <a:r>
              <a:rPr lang="en-US" dirty="0"/>
              <a:t>Intrusion is one of the two ways igneous rock can form. The other is extrusion, such as a volcanic eruption or similar event. An intrusion is any body of intrusive igneous rock, formed from magma that cools and solidifies within the crust of the planet. In contrast, an extrusion consists of extrusive rock, formed above the surface of the crust.</a:t>
            </a:r>
          </a:p>
        </p:txBody>
      </p:sp>
    </p:spTree>
    <p:extLst>
      <p:ext uri="{BB962C8B-B14F-4D97-AF65-F5344CB8AC3E}">
        <p14:creationId xmlns:p14="http://schemas.microsoft.com/office/powerpoint/2010/main" val="22267759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21236-9659-27F1-3753-F02600F7B522}"/>
              </a:ext>
            </a:extLst>
          </p:cNvPr>
          <p:cNvSpPr>
            <a:spLocks noGrp="1"/>
          </p:cNvSpPr>
          <p:nvPr>
            <p:ph type="title"/>
          </p:nvPr>
        </p:nvSpPr>
        <p:spPr/>
        <p:txBody>
          <a:bodyPr/>
          <a:lstStyle/>
          <a:p>
            <a:r>
              <a:rPr lang="en-US" dirty="0"/>
              <a:t>Porphyritic </a:t>
            </a:r>
          </a:p>
        </p:txBody>
      </p:sp>
      <p:sp>
        <p:nvSpPr>
          <p:cNvPr id="3" name="Content Placeholder 2">
            <a:extLst>
              <a:ext uri="{FF2B5EF4-FFF2-40B4-BE49-F238E27FC236}">
                <a16:creationId xmlns:a16="http://schemas.microsoft.com/office/drawing/2014/main" id="{2FB7D081-2BD3-A1A7-D667-3EE5403C72B8}"/>
              </a:ext>
            </a:extLst>
          </p:cNvPr>
          <p:cNvSpPr>
            <a:spLocks noGrp="1"/>
          </p:cNvSpPr>
          <p:nvPr>
            <p:ph idx="1"/>
          </p:nvPr>
        </p:nvSpPr>
        <p:spPr/>
        <p:txBody>
          <a:bodyPr/>
          <a:lstStyle/>
          <a:p>
            <a:r>
              <a:rPr lang="en-US" dirty="0"/>
              <a:t>Porphyritic is an adjective used in geology to describe igneous rocks with a distinct difference in the size of mineral crystals, with the larger crystals known as phenocrysts. </a:t>
            </a:r>
          </a:p>
          <a:p>
            <a:r>
              <a:rPr lang="en-US" dirty="0"/>
              <a:t>Both extrusive and intrusive rocks can be porphyritic, meaning all types of igneous rocks can display some degree of porphyritic texture. </a:t>
            </a:r>
          </a:p>
          <a:p>
            <a:r>
              <a:rPr lang="en-US" dirty="0"/>
              <a:t>Most Porphyritic rocks have bimodal size ranges, meaning the rock is composed of two distinct sizes of </a:t>
            </a:r>
            <a:r>
              <a:rPr lang="en-US" dirty="0" err="1"/>
              <a:t>crysta</a:t>
            </a:r>
            <a:r>
              <a:rPr lang="en-US" dirty="0"/>
              <a:t>.</a:t>
            </a:r>
          </a:p>
        </p:txBody>
      </p:sp>
      <p:sp>
        <p:nvSpPr>
          <p:cNvPr id="4" name="TextBox 3">
            <a:extLst>
              <a:ext uri="{FF2B5EF4-FFF2-40B4-BE49-F238E27FC236}">
                <a16:creationId xmlns:a16="http://schemas.microsoft.com/office/drawing/2014/main" id="{F7657EBE-0A3F-01EE-B1EC-80836E046770}"/>
              </a:ext>
            </a:extLst>
          </p:cNvPr>
          <p:cNvSpPr txBox="1"/>
          <p:nvPr/>
        </p:nvSpPr>
        <p:spPr>
          <a:xfrm>
            <a:off x="4198776" y="5704114"/>
            <a:ext cx="7731967" cy="369332"/>
          </a:xfrm>
          <a:prstGeom prst="rect">
            <a:avLst/>
          </a:prstGeom>
          <a:noFill/>
        </p:spPr>
        <p:txBody>
          <a:bodyPr wrap="square" rtlCol="0">
            <a:spAutoFit/>
          </a:bodyPr>
          <a:lstStyle/>
          <a:p>
            <a:r>
              <a:rPr lang="en-US" dirty="0"/>
              <a:t>https://en.wikipedia.org/wiki/Porphyritic</a:t>
            </a:r>
          </a:p>
        </p:txBody>
      </p:sp>
    </p:spTree>
    <p:extLst>
      <p:ext uri="{BB962C8B-B14F-4D97-AF65-F5344CB8AC3E}">
        <p14:creationId xmlns:p14="http://schemas.microsoft.com/office/powerpoint/2010/main" val="38985897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8FB1D-AA3E-0DB1-07DC-BD98D7F2551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C767178-029B-E201-3ECD-373C2C2515C8}"/>
              </a:ext>
            </a:extLst>
          </p:cNvPr>
          <p:cNvSpPr>
            <a:spLocks noGrp="1"/>
          </p:cNvSpPr>
          <p:nvPr>
            <p:ph idx="1"/>
          </p:nvPr>
        </p:nvSpPr>
        <p:spPr/>
        <p:txBody>
          <a:bodyPr/>
          <a:lstStyle/>
          <a:p>
            <a:endParaRPr lang="en-US"/>
          </a:p>
        </p:txBody>
      </p:sp>
      <p:pic>
        <p:nvPicPr>
          <p:cNvPr id="1026" name="Picture 2">
            <a:extLst>
              <a:ext uri="{FF2B5EF4-FFF2-40B4-BE49-F238E27FC236}">
                <a16:creationId xmlns:a16="http://schemas.microsoft.com/office/drawing/2014/main" id="{F2DE80C3-0AA3-5771-3C12-64CB8E3AA5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9575" y="0"/>
            <a:ext cx="7113071" cy="55237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C4F93F0-69F1-4E3A-7251-68B3035488D4}"/>
              </a:ext>
            </a:extLst>
          </p:cNvPr>
          <p:cNvSpPr txBox="1"/>
          <p:nvPr/>
        </p:nvSpPr>
        <p:spPr>
          <a:xfrm>
            <a:off x="205273" y="5685453"/>
            <a:ext cx="11470433" cy="646331"/>
          </a:xfrm>
          <a:prstGeom prst="rect">
            <a:avLst/>
          </a:prstGeom>
          <a:noFill/>
        </p:spPr>
        <p:txBody>
          <a:bodyPr wrap="square" rtlCol="0">
            <a:spAutoFit/>
          </a:bodyPr>
          <a:lstStyle/>
          <a:p>
            <a:r>
              <a:rPr lang="en-US" b="0" i="0" dirty="0">
                <a:solidFill>
                  <a:srgbClr val="202122"/>
                </a:solidFill>
                <a:effectLst/>
                <a:latin typeface="Arial" panose="020B0604020202020204" pitchFamily="34" charset="0"/>
              </a:rPr>
              <a:t>Porphyritic texture in a granite. This is an </a:t>
            </a:r>
            <a:r>
              <a:rPr lang="en-US" b="0" i="0" u="none" strike="noStrike" dirty="0">
                <a:solidFill>
                  <a:srgbClr val="3366CC"/>
                </a:solidFill>
                <a:effectLst/>
                <a:latin typeface="Arial" panose="020B0604020202020204" pitchFamily="34" charset="0"/>
                <a:hlinkClick r:id="rId3" tooltip="Intrusive rock"/>
              </a:rPr>
              <a:t>intrusive</a:t>
            </a:r>
            <a:r>
              <a:rPr lang="en-US" b="0" i="0" dirty="0">
                <a:solidFill>
                  <a:srgbClr val="202122"/>
                </a:solidFill>
                <a:effectLst/>
                <a:latin typeface="Arial" panose="020B0604020202020204" pitchFamily="34" charset="0"/>
              </a:rPr>
              <a:t> porphyritic rock. The white, square feldspar </a:t>
            </a:r>
            <a:r>
              <a:rPr lang="en-US" b="0" i="0" u="none" strike="noStrike" dirty="0">
                <a:solidFill>
                  <a:srgbClr val="3366CC"/>
                </a:solidFill>
                <a:effectLst/>
                <a:latin typeface="Arial" panose="020B0604020202020204" pitchFamily="34" charset="0"/>
                <a:hlinkClick r:id="rId4" tooltip="Phenocrysts"/>
              </a:rPr>
              <a:t>phenocrysts</a:t>
            </a:r>
            <a:r>
              <a:rPr lang="en-US" b="0" i="0" dirty="0">
                <a:solidFill>
                  <a:srgbClr val="202122"/>
                </a:solidFill>
                <a:effectLst/>
                <a:latin typeface="Arial" panose="020B0604020202020204" pitchFamily="34" charset="0"/>
              </a:rPr>
              <a:t> are much larger than crystals in the surrounding matrix; eastern </a:t>
            </a:r>
            <a:r>
              <a:rPr lang="en-US" b="0" i="0" u="none" strike="noStrike" dirty="0">
                <a:solidFill>
                  <a:srgbClr val="3366CC"/>
                </a:solidFill>
                <a:effectLst/>
                <a:latin typeface="Arial" panose="020B0604020202020204" pitchFamily="34" charset="0"/>
                <a:hlinkClick r:id="rId5" tooltip="Sierra Nevada (U.S.)"/>
              </a:rPr>
              <a:t>Sierra Nevada</a:t>
            </a:r>
            <a:r>
              <a:rPr lang="en-US" b="0" i="0" dirty="0">
                <a:solidFill>
                  <a:srgbClr val="202122"/>
                </a:solidFill>
                <a:effectLst/>
                <a:latin typeface="Arial" panose="020B0604020202020204" pitchFamily="34" charset="0"/>
              </a:rPr>
              <a:t>, Rock Creek Canyon, California.</a:t>
            </a:r>
            <a:endParaRPr lang="en-US" dirty="0"/>
          </a:p>
        </p:txBody>
      </p:sp>
    </p:spTree>
    <p:extLst>
      <p:ext uri="{BB962C8B-B14F-4D97-AF65-F5344CB8AC3E}">
        <p14:creationId xmlns:p14="http://schemas.microsoft.com/office/powerpoint/2010/main" val="23937484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D78D5-096C-A5D1-C6D2-21AC2AA16CA8}"/>
              </a:ext>
            </a:extLst>
          </p:cNvPr>
          <p:cNvSpPr>
            <a:spLocks noGrp="1"/>
          </p:cNvSpPr>
          <p:nvPr>
            <p:ph type="title"/>
          </p:nvPr>
        </p:nvSpPr>
        <p:spPr/>
        <p:txBody>
          <a:bodyPr/>
          <a:lstStyle/>
          <a:p>
            <a:r>
              <a:rPr lang="en-US" dirty="0"/>
              <a:t>Geology of porphyry copper deposits</a:t>
            </a:r>
          </a:p>
        </p:txBody>
      </p:sp>
      <p:sp>
        <p:nvSpPr>
          <p:cNvPr id="3" name="Content Placeholder 2">
            <a:extLst>
              <a:ext uri="{FF2B5EF4-FFF2-40B4-BE49-F238E27FC236}">
                <a16:creationId xmlns:a16="http://schemas.microsoft.com/office/drawing/2014/main" id="{A6582C15-EEAC-0008-6B29-6B8D138AAA96}"/>
              </a:ext>
            </a:extLst>
          </p:cNvPr>
          <p:cNvSpPr>
            <a:spLocks noGrp="1"/>
          </p:cNvSpPr>
          <p:nvPr>
            <p:ph idx="1"/>
          </p:nvPr>
        </p:nvSpPr>
        <p:spPr/>
        <p:txBody>
          <a:bodyPr/>
          <a:lstStyle/>
          <a:p>
            <a:r>
              <a:rPr lang="en-US" dirty="0">
                <a:hlinkClick r:id="rId2"/>
              </a:rPr>
              <a:t>https://www.911metallurgist.com/blog/geology-of-porphyry-copper-deposits</a:t>
            </a:r>
            <a:endParaRPr lang="en-US" dirty="0"/>
          </a:p>
          <a:p>
            <a:endParaRPr lang="en-US" dirty="0"/>
          </a:p>
        </p:txBody>
      </p:sp>
    </p:spTree>
    <p:extLst>
      <p:ext uri="{BB962C8B-B14F-4D97-AF65-F5344CB8AC3E}">
        <p14:creationId xmlns:p14="http://schemas.microsoft.com/office/powerpoint/2010/main" val="17259650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02AB1-702C-EA6B-7E26-B33E28E3D55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2DB8CB35-60D6-DE08-0883-36398A3DDB89}"/>
              </a:ext>
            </a:extLst>
          </p:cNvPr>
          <p:cNvSpPr>
            <a:spLocks noGrp="1"/>
          </p:cNvSpPr>
          <p:nvPr>
            <p:ph idx="1"/>
          </p:nvPr>
        </p:nvSpPr>
        <p:spPr/>
        <p:txBody>
          <a:bodyPr/>
          <a:lstStyle/>
          <a:p>
            <a:r>
              <a:rPr lang="en-US" dirty="0">
                <a:solidFill>
                  <a:schemeClr val="bg1">
                    <a:lumMod val="65000"/>
                  </a:schemeClr>
                </a:solidFill>
              </a:rPr>
              <a:t>Copper</a:t>
            </a:r>
          </a:p>
          <a:p>
            <a:r>
              <a:rPr lang="en-US" dirty="0">
                <a:solidFill>
                  <a:schemeClr val="bg1">
                    <a:lumMod val="65000"/>
                  </a:schemeClr>
                </a:solidFill>
              </a:rPr>
              <a:t>Magma fertility</a:t>
            </a:r>
          </a:p>
          <a:p>
            <a:r>
              <a:rPr lang="en-US" dirty="0"/>
              <a:t>Data</a:t>
            </a:r>
          </a:p>
        </p:txBody>
      </p:sp>
    </p:spTree>
    <p:extLst>
      <p:ext uri="{BB962C8B-B14F-4D97-AF65-F5344CB8AC3E}">
        <p14:creationId xmlns:p14="http://schemas.microsoft.com/office/powerpoint/2010/main" val="31688940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A2076-56C3-2651-20E8-F066D464155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E2F7B0D-129B-4317-19A2-8F19FC2EC6ED}"/>
              </a:ext>
            </a:extLst>
          </p:cNvPr>
          <p:cNvSpPr>
            <a:spLocks noGrp="1"/>
          </p:cNvSpPr>
          <p:nvPr>
            <p:ph idx="1"/>
          </p:nvPr>
        </p:nvSpPr>
        <p:spPr/>
        <p:txBody>
          <a:bodyPr/>
          <a:lstStyle/>
          <a:p>
            <a:r>
              <a:rPr lang="en-US" dirty="0"/>
              <a:t>Geochemical data contain information about whether magma are fertile (meaning that when magma cools down, copper will form) or not </a:t>
            </a:r>
          </a:p>
          <a:p>
            <a:endParaRPr lang="en-US" dirty="0"/>
          </a:p>
          <a:p>
            <a:r>
              <a:rPr lang="en-US" dirty="0"/>
              <a:t>Trace-element geochemical measurements of zircon (a ubiquitous and geochemically robust accessory mineral in intermediate to felsic igneous rocks) are also used as indicators of magma fertility.</a:t>
            </a:r>
          </a:p>
          <a:p>
            <a:endParaRPr lang="en-US" dirty="0"/>
          </a:p>
        </p:txBody>
      </p:sp>
    </p:spTree>
    <p:extLst>
      <p:ext uri="{BB962C8B-B14F-4D97-AF65-F5344CB8AC3E}">
        <p14:creationId xmlns:p14="http://schemas.microsoft.com/office/powerpoint/2010/main" val="10555564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E034D-A210-263A-D85A-2FD01196E27D}"/>
              </a:ext>
            </a:extLst>
          </p:cNvPr>
          <p:cNvSpPr>
            <a:spLocks noGrp="1"/>
          </p:cNvSpPr>
          <p:nvPr>
            <p:ph type="title"/>
          </p:nvPr>
        </p:nvSpPr>
        <p:spPr/>
        <p:txBody>
          <a:bodyPr/>
          <a:lstStyle/>
          <a:p>
            <a:r>
              <a:rPr lang="en-US" dirty="0"/>
              <a:t>Zircon</a:t>
            </a:r>
          </a:p>
        </p:txBody>
      </p:sp>
      <p:sp>
        <p:nvSpPr>
          <p:cNvPr id="3" name="Content Placeholder 2">
            <a:extLst>
              <a:ext uri="{FF2B5EF4-FFF2-40B4-BE49-F238E27FC236}">
                <a16:creationId xmlns:a16="http://schemas.microsoft.com/office/drawing/2014/main" id="{9C1DEDA8-CA67-4EF8-E8F5-A38ABD440A8D}"/>
              </a:ext>
            </a:extLst>
          </p:cNvPr>
          <p:cNvSpPr>
            <a:spLocks noGrp="1"/>
          </p:cNvSpPr>
          <p:nvPr>
            <p:ph idx="1"/>
          </p:nvPr>
        </p:nvSpPr>
        <p:spPr/>
        <p:txBody>
          <a:bodyPr/>
          <a:lstStyle/>
          <a:p>
            <a:r>
              <a:rPr lang="en-US" b="0" i="0" dirty="0">
                <a:solidFill>
                  <a:srgbClr val="2E2E2E"/>
                </a:solidFill>
                <a:effectLst/>
                <a:latin typeface="NexusSans"/>
              </a:rPr>
              <a:t>zirconium silicate (ZrSiO</a:t>
            </a:r>
            <a:r>
              <a:rPr lang="en-US" b="0" i="0" baseline="-25000" dirty="0">
                <a:solidFill>
                  <a:srgbClr val="2E2E2E"/>
                </a:solidFill>
                <a:effectLst/>
                <a:latin typeface="NexusSans"/>
              </a:rPr>
              <a:t>4</a:t>
            </a:r>
            <a:r>
              <a:rPr lang="en-US" b="0" i="0" dirty="0">
                <a:solidFill>
                  <a:srgbClr val="2E2E2E"/>
                </a:solidFill>
                <a:effectLst/>
                <a:latin typeface="NexusSans"/>
              </a:rPr>
              <a:t>) </a:t>
            </a:r>
          </a:p>
          <a:p>
            <a:r>
              <a:rPr lang="en-US" b="0" i="0" dirty="0">
                <a:solidFill>
                  <a:srgbClr val="2E2E2E"/>
                </a:solidFill>
                <a:effectLst/>
                <a:latin typeface="NexusSans"/>
              </a:rPr>
              <a:t>Zircon crystallizes from the melt that saturates in </a:t>
            </a:r>
            <a:r>
              <a:rPr lang="en-US" b="0" i="0" dirty="0">
                <a:solidFill>
                  <a:srgbClr val="2E2E2E"/>
                </a:solidFill>
                <a:effectLst/>
                <a:latin typeface="NexusSans"/>
                <a:hlinkClick r:id="rId2" tooltip="Learn more about zirconium from ScienceDirect's AI-generated Topic Pages"/>
              </a:rPr>
              <a:t>zirconium</a:t>
            </a:r>
            <a:r>
              <a:rPr lang="en-US" b="0" i="0" dirty="0">
                <a:solidFill>
                  <a:srgbClr val="2E2E2E"/>
                </a:solidFill>
                <a:effectLst/>
                <a:latin typeface="NexusSans"/>
              </a:rPr>
              <a:t>. Zircon is formed in felsic samples, but is sometimes found in mafic cumulates.</a:t>
            </a:r>
          </a:p>
          <a:p>
            <a:r>
              <a:rPr lang="en-US" b="0" i="0" dirty="0">
                <a:solidFill>
                  <a:srgbClr val="2E2E2E"/>
                </a:solidFill>
                <a:effectLst/>
                <a:latin typeface="NexusSans"/>
              </a:rPr>
              <a:t>Zircon is one of the oldest earth minerals and is a common mineral in </a:t>
            </a:r>
            <a:r>
              <a:rPr lang="en-US" b="0" i="0" dirty="0">
                <a:solidFill>
                  <a:srgbClr val="2E2E2E"/>
                </a:solidFill>
                <a:effectLst/>
                <a:latin typeface="NexusSans"/>
                <a:hlinkClick r:id="rId3" tooltip="Learn more about Meteorite from ScienceDirect's AI-generated Topic Pages"/>
              </a:rPr>
              <a:t>meteorite</a:t>
            </a:r>
            <a:r>
              <a:rPr lang="en-US" b="0" i="0" dirty="0">
                <a:solidFill>
                  <a:srgbClr val="2E2E2E"/>
                </a:solidFill>
                <a:effectLst/>
                <a:latin typeface="NexusSans"/>
              </a:rPr>
              <a:t> and moon rocks</a:t>
            </a:r>
            <a:endParaRPr lang="en-US" dirty="0"/>
          </a:p>
        </p:txBody>
      </p:sp>
    </p:spTree>
    <p:extLst>
      <p:ext uri="{BB962C8B-B14F-4D97-AF65-F5344CB8AC3E}">
        <p14:creationId xmlns:p14="http://schemas.microsoft.com/office/powerpoint/2010/main" val="26989036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1B48-6E66-34FD-DF49-0134FCA378B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FC25FB6-7833-92AD-B6B0-1106F17227B9}"/>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4EAF4045-0645-FFCB-3BB9-274342F55A02}"/>
              </a:ext>
            </a:extLst>
          </p:cNvPr>
          <p:cNvPicPr>
            <a:picLocks noChangeAspect="1"/>
          </p:cNvPicPr>
          <p:nvPr/>
        </p:nvPicPr>
        <p:blipFill>
          <a:blip r:embed="rId2"/>
          <a:stretch>
            <a:fillRect/>
          </a:stretch>
        </p:blipFill>
        <p:spPr>
          <a:xfrm>
            <a:off x="494779" y="365124"/>
            <a:ext cx="11248814" cy="5338989"/>
          </a:xfrm>
          <a:prstGeom prst="rect">
            <a:avLst/>
          </a:prstGeom>
        </p:spPr>
      </p:pic>
    </p:spTree>
    <p:extLst>
      <p:ext uri="{BB962C8B-B14F-4D97-AF65-F5344CB8AC3E}">
        <p14:creationId xmlns:p14="http://schemas.microsoft.com/office/powerpoint/2010/main" val="636678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02AB1-702C-EA6B-7E26-B33E28E3D55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2DB8CB35-60D6-DE08-0883-36398A3DDB89}"/>
              </a:ext>
            </a:extLst>
          </p:cNvPr>
          <p:cNvSpPr>
            <a:spLocks noGrp="1"/>
          </p:cNvSpPr>
          <p:nvPr>
            <p:ph idx="1"/>
          </p:nvPr>
        </p:nvSpPr>
        <p:spPr/>
        <p:txBody>
          <a:bodyPr/>
          <a:lstStyle/>
          <a:p>
            <a:r>
              <a:rPr lang="en-US" dirty="0"/>
              <a:t>Copper</a:t>
            </a:r>
          </a:p>
          <a:p>
            <a:r>
              <a:rPr lang="en-US" dirty="0">
                <a:solidFill>
                  <a:schemeClr val="bg1">
                    <a:lumMod val="65000"/>
                  </a:schemeClr>
                </a:solidFill>
              </a:rPr>
              <a:t>Magma fertility</a:t>
            </a:r>
          </a:p>
          <a:p>
            <a:r>
              <a:rPr lang="en-US" dirty="0">
                <a:solidFill>
                  <a:schemeClr val="bg1">
                    <a:lumMod val="65000"/>
                  </a:schemeClr>
                </a:solidFill>
              </a:rPr>
              <a:t>Data</a:t>
            </a:r>
          </a:p>
        </p:txBody>
      </p:sp>
    </p:spTree>
    <p:extLst>
      <p:ext uri="{BB962C8B-B14F-4D97-AF65-F5344CB8AC3E}">
        <p14:creationId xmlns:p14="http://schemas.microsoft.com/office/powerpoint/2010/main" val="27988916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0CAF1-C2B3-5A1B-7F01-89103B3B4347}"/>
              </a:ext>
            </a:extLst>
          </p:cNvPr>
          <p:cNvSpPr>
            <a:spLocks noGrp="1"/>
          </p:cNvSpPr>
          <p:nvPr>
            <p:ph type="title"/>
          </p:nvPr>
        </p:nvSpPr>
        <p:spPr>
          <a:xfrm>
            <a:off x="894298" y="2468806"/>
            <a:ext cx="10515600" cy="1325563"/>
          </a:xfrm>
        </p:spPr>
        <p:txBody>
          <a:bodyPr/>
          <a:lstStyle/>
          <a:p>
            <a:r>
              <a:rPr lang="en-US" dirty="0"/>
              <a:t>Zou et al. (2022)</a:t>
            </a:r>
          </a:p>
        </p:txBody>
      </p:sp>
      <p:pic>
        <p:nvPicPr>
          <p:cNvPr id="5" name="Picture 4">
            <a:extLst>
              <a:ext uri="{FF2B5EF4-FFF2-40B4-BE49-F238E27FC236}">
                <a16:creationId xmlns:a16="http://schemas.microsoft.com/office/drawing/2014/main" id="{64F6C753-7FFD-42C1-81B4-6400A28F8D34}"/>
              </a:ext>
            </a:extLst>
          </p:cNvPr>
          <p:cNvPicPr>
            <a:picLocks noChangeAspect="1"/>
          </p:cNvPicPr>
          <p:nvPr/>
        </p:nvPicPr>
        <p:blipFill>
          <a:blip r:embed="rId2"/>
          <a:stretch>
            <a:fillRect/>
          </a:stretch>
        </p:blipFill>
        <p:spPr>
          <a:xfrm>
            <a:off x="956545" y="251969"/>
            <a:ext cx="10278909" cy="6354062"/>
          </a:xfrm>
          <a:prstGeom prst="rect">
            <a:avLst/>
          </a:prstGeom>
        </p:spPr>
      </p:pic>
    </p:spTree>
    <p:extLst>
      <p:ext uri="{BB962C8B-B14F-4D97-AF65-F5344CB8AC3E}">
        <p14:creationId xmlns:p14="http://schemas.microsoft.com/office/powerpoint/2010/main" val="18166133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D7A04-C940-751D-0FDB-78A3E40F7F08}"/>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1E500479-05F9-4C60-EB17-5913EFEA9157}"/>
              </a:ext>
            </a:extLst>
          </p:cNvPr>
          <p:cNvSpPr>
            <a:spLocks noGrp="1"/>
          </p:cNvSpPr>
          <p:nvPr>
            <p:ph idx="1"/>
          </p:nvPr>
        </p:nvSpPr>
        <p:spPr/>
        <p:txBody>
          <a:bodyPr>
            <a:normAutofit/>
          </a:bodyPr>
          <a:lstStyle/>
          <a:p>
            <a:r>
              <a:rPr lang="en-US" dirty="0"/>
              <a:t>The authors used a large zircon trace-element </a:t>
            </a:r>
            <a:r>
              <a:rPr lang="en-US" dirty="0" err="1"/>
              <a:t>geochemica</a:t>
            </a:r>
            <a:r>
              <a:rPr lang="en-US" dirty="0"/>
              <a:t> data set from the GEOROC database.</a:t>
            </a:r>
          </a:p>
          <a:p>
            <a:endParaRPr lang="en-US" dirty="0"/>
          </a:p>
          <a:p>
            <a:r>
              <a:rPr lang="en-US" dirty="0"/>
              <a:t>Zircon trace-element data collected from representative mineralized intrusions from 27 economic porphyry deposits around the world were labeled as “fertile zircon,” whereas data from intrusions without any mineralization were labeled as “barren zircon.”</a:t>
            </a:r>
          </a:p>
          <a:p>
            <a:endParaRPr lang="en-US" dirty="0"/>
          </a:p>
          <a:p>
            <a:r>
              <a:rPr lang="en-US" dirty="0"/>
              <a:t>The sources of the data are summarized in Table 1.</a:t>
            </a:r>
          </a:p>
        </p:txBody>
      </p:sp>
    </p:spTree>
    <p:extLst>
      <p:ext uri="{BB962C8B-B14F-4D97-AF65-F5344CB8AC3E}">
        <p14:creationId xmlns:p14="http://schemas.microsoft.com/office/powerpoint/2010/main" val="16718330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F71BE-18C3-F5A3-8BCC-5CCFEBA210F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20CBC20-40E2-5996-6C8A-9CBB6CCFDC7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94BA1726-06FF-A59A-6331-7F8C7639C17F}"/>
              </a:ext>
            </a:extLst>
          </p:cNvPr>
          <p:cNvPicPr>
            <a:picLocks noChangeAspect="1"/>
          </p:cNvPicPr>
          <p:nvPr/>
        </p:nvPicPr>
        <p:blipFill>
          <a:blip r:embed="rId2"/>
          <a:stretch>
            <a:fillRect/>
          </a:stretch>
        </p:blipFill>
        <p:spPr>
          <a:xfrm>
            <a:off x="354490" y="365125"/>
            <a:ext cx="11726017" cy="6063724"/>
          </a:xfrm>
          <a:prstGeom prst="rect">
            <a:avLst/>
          </a:prstGeom>
        </p:spPr>
      </p:pic>
    </p:spTree>
    <p:extLst>
      <p:ext uri="{BB962C8B-B14F-4D97-AF65-F5344CB8AC3E}">
        <p14:creationId xmlns:p14="http://schemas.microsoft.com/office/powerpoint/2010/main" val="1415806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EEF86-E2CD-E9C4-7743-D903875DCA6B}"/>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601E56B4-0920-E408-85BF-3C49ACD4DA33}"/>
              </a:ext>
            </a:extLst>
          </p:cNvPr>
          <p:cNvSpPr>
            <a:spLocks noGrp="1"/>
          </p:cNvSpPr>
          <p:nvPr>
            <p:ph idx="1"/>
          </p:nvPr>
        </p:nvSpPr>
        <p:spPr/>
        <p:txBody>
          <a:bodyPr/>
          <a:lstStyle/>
          <a:p>
            <a:r>
              <a:rPr lang="en-US" dirty="0"/>
              <a:t>They applied Random Forest and Neural Network.</a:t>
            </a:r>
          </a:p>
          <a:p>
            <a:r>
              <a:rPr lang="en-US" dirty="0"/>
              <a:t>They used a fivefold cross-validation to evaluate their machine learning models.</a:t>
            </a:r>
          </a:p>
        </p:txBody>
      </p:sp>
    </p:spTree>
    <p:extLst>
      <p:ext uri="{BB962C8B-B14F-4D97-AF65-F5344CB8AC3E}">
        <p14:creationId xmlns:p14="http://schemas.microsoft.com/office/powerpoint/2010/main" val="18691931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F3C56-0F81-E5A0-8186-474C1E55A0F9}"/>
              </a:ext>
            </a:extLst>
          </p:cNvPr>
          <p:cNvSpPr>
            <a:spLocks noGrp="1"/>
          </p:cNvSpPr>
          <p:nvPr>
            <p:ph type="title"/>
          </p:nvPr>
        </p:nvSpPr>
        <p:spPr/>
        <p:txBody>
          <a:bodyPr/>
          <a:lstStyle/>
          <a:p>
            <a:r>
              <a:rPr lang="en-US" dirty="0"/>
              <a:t>Field data</a:t>
            </a:r>
          </a:p>
        </p:txBody>
      </p:sp>
      <p:sp>
        <p:nvSpPr>
          <p:cNvPr id="3" name="Content Placeholder 2">
            <a:extLst>
              <a:ext uri="{FF2B5EF4-FFF2-40B4-BE49-F238E27FC236}">
                <a16:creationId xmlns:a16="http://schemas.microsoft.com/office/drawing/2014/main" id="{A30AD086-0815-7CD4-0763-608356312951}"/>
              </a:ext>
            </a:extLst>
          </p:cNvPr>
          <p:cNvSpPr>
            <a:spLocks noGrp="1"/>
          </p:cNvSpPr>
          <p:nvPr>
            <p:ph idx="1"/>
          </p:nvPr>
        </p:nvSpPr>
        <p:spPr/>
        <p:txBody>
          <a:bodyPr/>
          <a:lstStyle/>
          <a:p>
            <a:r>
              <a:rPr lang="en-US" dirty="0"/>
              <a:t>After training, they applied their ML models to two sets of field data, one from Canada and the other from China.</a:t>
            </a:r>
          </a:p>
        </p:txBody>
      </p:sp>
    </p:spTree>
    <p:extLst>
      <p:ext uri="{BB962C8B-B14F-4D97-AF65-F5344CB8AC3E}">
        <p14:creationId xmlns:p14="http://schemas.microsoft.com/office/powerpoint/2010/main" val="17321401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A7E90-E750-72FA-2394-7E761A336A70}"/>
              </a:ext>
            </a:extLst>
          </p:cNvPr>
          <p:cNvSpPr>
            <a:spLocks noGrp="1"/>
          </p:cNvSpPr>
          <p:nvPr>
            <p:ph type="title"/>
          </p:nvPr>
        </p:nvSpPr>
        <p:spPr/>
        <p:txBody>
          <a:bodyPr/>
          <a:lstStyle/>
          <a:p>
            <a:r>
              <a:rPr lang="en-US" dirty="0"/>
              <a:t>What to do next?</a:t>
            </a:r>
          </a:p>
        </p:txBody>
      </p:sp>
      <p:sp>
        <p:nvSpPr>
          <p:cNvPr id="3" name="Content Placeholder 2">
            <a:extLst>
              <a:ext uri="{FF2B5EF4-FFF2-40B4-BE49-F238E27FC236}">
                <a16:creationId xmlns:a16="http://schemas.microsoft.com/office/drawing/2014/main" id="{29C68D39-A416-F0B6-92FC-87EABFC44C16}"/>
              </a:ext>
            </a:extLst>
          </p:cNvPr>
          <p:cNvSpPr>
            <a:spLocks noGrp="1"/>
          </p:cNvSpPr>
          <p:nvPr>
            <p:ph idx="1"/>
          </p:nvPr>
        </p:nvSpPr>
        <p:spPr/>
        <p:txBody>
          <a:bodyPr/>
          <a:lstStyle/>
          <a:p>
            <a:r>
              <a:rPr lang="en-US" dirty="0"/>
              <a:t>Read the paper</a:t>
            </a:r>
          </a:p>
          <a:p>
            <a:r>
              <a:rPr lang="en-US" dirty="0"/>
              <a:t>Read the paper</a:t>
            </a:r>
          </a:p>
          <a:p>
            <a:r>
              <a:rPr lang="en-US" dirty="0"/>
              <a:t>Obtain the data</a:t>
            </a:r>
          </a:p>
          <a:p>
            <a:r>
              <a:rPr lang="en-US" dirty="0"/>
              <a:t>Get to know your data</a:t>
            </a:r>
          </a:p>
          <a:p>
            <a:r>
              <a:rPr lang="en-US" dirty="0"/>
              <a:t>Data preprocessing</a:t>
            </a:r>
          </a:p>
          <a:p>
            <a:r>
              <a:rPr lang="en-US" dirty="0"/>
              <a:t>Data visualization</a:t>
            </a:r>
          </a:p>
        </p:txBody>
      </p:sp>
    </p:spTree>
    <p:extLst>
      <p:ext uri="{BB962C8B-B14F-4D97-AF65-F5344CB8AC3E}">
        <p14:creationId xmlns:p14="http://schemas.microsoft.com/office/powerpoint/2010/main" val="1049408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Chart, bar chart&#10;&#10;Description automatically generated">
            <a:extLst>
              <a:ext uri="{FF2B5EF4-FFF2-40B4-BE49-F238E27FC236}">
                <a16:creationId xmlns:a16="http://schemas.microsoft.com/office/drawing/2014/main" id="{355537DD-7734-233E-65F3-D825D21287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9193" y="343801"/>
            <a:ext cx="7404476" cy="6170397"/>
          </a:xfrm>
        </p:spPr>
      </p:pic>
      <p:sp>
        <p:nvSpPr>
          <p:cNvPr id="5" name="TextBox 4">
            <a:extLst>
              <a:ext uri="{FF2B5EF4-FFF2-40B4-BE49-F238E27FC236}">
                <a16:creationId xmlns:a16="http://schemas.microsoft.com/office/drawing/2014/main" id="{6F9B1CEF-46A7-F40A-36B2-BE8A0759A2EC}"/>
              </a:ext>
            </a:extLst>
          </p:cNvPr>
          <p:cNvSpPr txBox="1"/>
          <p:nvPr/>
        </p:nvSpPr>
        <p:spPr>
          <a:xfrm>
            <a:off x="1311965" y="6109816"/>
            <a:ext cx="10346635" cy="369332"/>
          </a:xfrm>
          <a:prstGeom prst="rect">
            <a:avLst/>
          </a:prstGeom>
          <a:noFill/>
        </p:spPr>
        <p:txBody>
          <a:bodyPr wrap="square" rtlCol="0">
            <a:spAutoFit/>
          </a:bodyPr>
          <a:lstStyle/>
          <a:p>
            <a:r>
              <a:rPr lang="en-US" dirty="0"/>
              <a:t>https://www.iea.org/reports/the-role-of-critical-minerals-in-clean-energy-transitions/executive-summary</a:t>
            </a:r>
          </a:p>
        </p:txBody>
      </p:sp>
      <p:sp>
        <p:nvSpPr>
          <p:cNvPr id="6" name="TextBox 5">
            <a:extLst>
              <a:ext uri="{FF2B5EF4-FFF2-40B4-BE49-F238E27FC236}">
                <a16:creationId xmlns:a16="http://schemas.microsoft.com/office/drawing/2014/main" id="{0A66A511-6BEC-8156-EE9E-2B4DF61A27EB}"/>
              </a:ext>
            </a:extLst>
          </p:cNvPr>
          <p:cNvSpPr txBox="1"/>
          <p:nvPr/>
        </p:nvSpPr>
        <p:spPr>
          <a:xfrm>
            <a:off x="7583255" y="2260646"/>
            <a:ext cx="3929269" cy="1384995"/>
          </a:xfrm>
          <a:prstGeom prst="rect">
            <a:avLst/>
          </a:prstGeom>
          <a:noFill/>
        </p:spPr>
        <p:txBody>
          <a:bodyPr wrap="square" rtlCol="0">
            <a:spAutoFit/>
          </a:bodyPr>
          <a:lstStyle/>
          <a:p>
            <a:r>
              <a:rPr lang="en-US" sz="2800" dirty="0"/>
              <a:t>A typical EV requires six times the mineral inputs of a conventional car.</a:t>
            </a:r>
          </a:p>
        </p:txBody>
      </p:sp>
    </p:spTree>
    <p:extLst>
      <p:ext uri="{BB962C8B-B14F-4D97-AF65-F5344CB8AC3E}">
        <p14:creationId xmlns:p14="http://schemas.microsoft.com/office/powerpoint/2010/main" val="674268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Chart, bar chart&#10;&#10;Description automatically generated">
            <a:extLst>
              <a:ext uri="{FF2B5EF4-FFF2-40B4-BE49-F238E27FC236}">
                <a16:creationId xmlns:a16="http://schemas.microsoft.com/office/drawing/2014/main" id="{7152BA8B-B236-1091-01A5-601871E9BA8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1776" y="193498"/>
            <a:ext cx="7473699" cy="6228083"/>
          </a:xfrm>
        </p:spPr>
      </p:pic>
      <p:sp>
        <p:nvSpPr>
          <p:cNvPr id="5" name="TextBox 4">
            <a:extLst>
              <a:ext uri="{FF2B5EF4-FFF2-40B4-BE49-F238E27FC236}">
                <a16:creationId xmlns:a16="http://schemas.microsoft.com/office/drawing/2014/main" id="{B412C388-0101-2582-7EF9-EBED5B137F26}"/>
              </a:ext>
            </a:extLst>
          </p:cNvPr>
          <p:cNvSpPr txBox="1"/>
          <p:nvPr/>
        </p:nvSpPr>
        <p:spPr>
          <a:xfrm>
            <a:off x="3798680" y="3505200"/>
            <a:ext cx="3988905" cy="1815882"/>
          </a:xfrm>
          <a:prstGeom prst="rect">
            <a:avLst/>
          </a:prstGeom>
          <a:noFill/>
        </p:spPr>
        <p:txBody>
          <a:bodyPr wrap="square" rtlCol="0">
            <a:spAutoFit/>
          </a:bodyPr>
          <a:lstStyle/>
          <a:p>
            <a:pPr algn="l" fontAlgn="base"/>
            <a:r>
              <a:rPr lang="en-US" sz="2800" b="0" i="0" dirty="0">
                <a:solidFill>
                  <a:srgbClr val="000000"/>
                </a:solidFill>
                <a:effectLst/>
                <a:latin typeface="Graphik"/>
              </a:rPr>
              <a:t>Minerals used in clean energy technologies compared to other power generation sources</a:t>
            </a:r>
          </a:p>
        </p:txBody>
      </p:sp>
      <p:sp>
        <p:nvSpPr>
          <p:cNvPr id="6" name="TextBox 5">
            <a:extLst>
              <a:ext uri="{FF2B5EF4-FFF2-40B4-BE49-F238E27FC236}">
                <a16:creationId xmlns:a16="http://schemas.microsoft.com/office/drawing/2014/main" id="{845D1EB6-9F2B-DC38-0A26-3BBD7EAD9A46}"/>
              </a:ext>
            </a:extLst>
          </p:cNvPr>
          <p:cNvSpPr txBox="1"/>
          <p:nvPr/>
        </p:nvSpPr>
        <p:spPr>
          <a:xfrm>
            <a:off x="7978362" y="1731347"/>
            <a:ext cx="4154003" cy="2246769"/>
          </a:xfrm>
          <a:prstGeom prst="rect">
            <a:avLst/>
          </a:prstGeom>
          <a:noFill/>
        </p:spPr>
        <p:txBody>
          <a:bodyPr wrap="square" rtlCol="0">
            <a:spAutoFit/>
          </a:bodyPr>
          <a:lstStyle/>
          <a:p>
            <a:r>
              <a:rPr lang="en-US" sz="2800" dirty="0">
                <a:solidFill>
                  <a:srgbClr val="000000"/>
                </a:solidFill>
                <a:latin typeface="Graphik"/>
              </a:rPr>
              <a:t>On</a:t>
            </a:r>
            <a:r>
              <a:rPr lang="en-US" sz="2800" b="0" i="0" dirty="0">
                <a:solidFill>
                  <a:srgbClr val="000000"/>
                </a:solidFill>
                <a:effectLst/>
                <a:latin typeface="Graphik"/>
              </a:rPr>
              <a:t>shore wind plant requires nine times more mineral resources than a gas-fired plant. </a:t>
            </a:r>
          </a:p>
          <a:p>
            <a:endParaRPr lang="en-US" sz="2800" dirty="0">
              <a:solidFill>
                <a:srgbClr val="000000"/>
              </a:solidFill>
              <a:latin typeface="Graphik"/>
            </a:endParaRPr>
          </a:p>
        </p:txBody>
      </p:sp>
      <p:sp>
        <p:nvSpPr>
          <p:cNvPr id="7" name="TextBox 6">
            <a:extLst>
              <a:ext uri="{FF2B5EF4-FFF2-40B4-BE49-F238E27FC236}">
                <a16:creationId xmlns:a16="http://schemas.microsoft.com/office/drawing/2014/main" id="{7FA20342-0354-A27B-8227-8FFEF852C6B8}"/>
              </a:ext>
            </a:extLst>
          </p:cNvPr>
          <p:cNvSpPr txBox="1"/>
          <p:nvPr/>
        </p:nvSpPr>
        <p:spPr>
          <a:xfrm>
            <a:off x="627821" y="6052249"/>
            <a:ext cx="10936357" cy="369332"/>
          </a:xfrm>
          <a:prstGeom prst="rect">
            <a:avLst/>
          </a:prstGeom>
          <a:noFill/>
        </p:spPr>
        <p:txBody>
          <a:bodyPr wrap="square" rtlCol="0">
            <a:spAutoFit/>
          </a:bodyPr>
          <a:lstStyle/>
          <a:p>
            <a:r>
              <a:rPr lang="en-US" dirty="0"/>
              <a:t>https://www.iea.org/reports/the-role-of-critical-minerals-in-clean-energy-transitions/executive-summary</a:t>
            </a:r>
          </a:p>
        </p:txBody>
      </p:sp>
    </p:spTree>
    <p:extLst>
      <p:ext uri="{BB962C8B-B14F-4D97-AF65-F5344CB8AC3E}">
        <p14:creationId xmlns:p14="http://schemas.microsoft.com/office/powerpoint/2010/main" val="3323070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FB878-3F02-663D-42C9-F0A2CF4CFC79}"/>
              </a:ext>
            </a:extLst>
          </p:cNvPr>
          <p:cNvSpPr>
            <a:spLocks noGrp="1"/>
          </p:cNvSpPr>
          <p:nvPr>
            <p:ph type="title"/>
          </p:nvPr>
        </p:nvSpPr>
        <p:spPr/>
        <p:txBody>
          <a:bodyPr/>
          <a:lstStyle/>
          <a:p>
            <a:r>
              <a:rPr lang="en-US" dirty="0"/>
              <a:t>Basic ideas</a:t>
            </a:r>
          </a:p>
        </p:txBody>
      </p:sp>
      <p:sp>
        <p:nvSpPr>
          <p:cNvPr id="3" name="Content Placeholder 2">
            <a:extLst>
              <a:ext uri="{FF2B5EF4-FFF2-40B4-BE49-F238E27FC236}">
                <a16:creationId xmlns:a16="http://schemas.microsoft.com/office/drawing/2014/main" id="{591FC66E-93A3-D99D-5F57-184E68AD0A7B}"/>
              </a:ext>
            </a:extLst>
          </p:cNvPr>
          <p:cNvSpPr>
            <a:spLocks noGrp="1"/>
          </p:cNvSpPr>
          <p:nvPr>
            <p:ph idx="1"/>
          </p:nvPr>
        </p:nvSpPr>
        <p:spPr>
          <a:xfrm>
            <a:off x="838200" y="1825624"/>
            <a:ext cx="10515600" cy="4709811"/>
          </a:xfrm>
        </p:spPr>
        <p:txBody>
          <a:bodyPr>
            <a:normAutofit/>
          </a:bodyPr>
          <a:lstStyle/>
          <a:p>
            <a:r>
              <a:rPr lang="en-US" dirty="0"/>
              <a:t>We need a gigantic amount of copper and other metals in the next few decades</a:t>
            </a:r>
          </a:p>
          <a:p>
            <a:r>
              <a:rPr lang="en-US" dirty="0"/>
              <a:t>Porphyry copper deposits are a major source of copper</a:t>
            </a:r>
          </a:p>
          <a:p>
            <a:r>
              <a:rPr lang="en-US" dirty="0"/>
              <a:t>Therefore, finding new copper deposits is important. </a:t>
            </a:r>
          </a:p>
          <a:p>
            <a:r>
              <a:rPr lang="en-US" dirty="0"/>
              <a:t>Standard methods are not cost effective and require significant amount of prior knowledge about an area of exploration</a:t>
            </a:r>
          </a:p>
          <a:p>
            <a:r>
              <a:rPr lang="en-US" dirty="0"/>
              <a:t>The formation of porphyry copper deposits is associated with magma</a:t>
            </a:r>
          </a:p>
          <a:p>
            <a:r>
              <a:rPr lang="en-US" dirty="0"/>
              <a:t>Geochemical data contain information about whether magma are fertile (meaning that when magma cools down, copper will form) or not </a:t>
            </a:r>
          </a:p>
        </p:txBody>
      </p:sp>
    </p:spTree>
    <p:extLst>
      <p:ext uri="{BB962C8B-B14F-4D97-AF65-F5344CB8AC3E}">
        <p14:creationId xmlns:p14="http://schemas.microsoft.com/office/powerpoint/2010/main" val="1806565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DF98B-378C-C8D5-2146-30C5E9A017C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1868276-7C78-46FA-FB25-70F26DA35EAD}"/>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D4CD1666-C685-B45D-81ED-CA598EBD788C}"/>
              </a:ext>
            </a:extLst>
          </p:cNvPr>
          <p:cNvPicPr>
            <a:picLocks noChangeAspect="1"/>
          </p:cNvPicPr>
          <p:nvPr/>
        </p:nvPicPr>
        <p:blipFill>
          <a:blip r:embed="rId2"/>
          <a:stretch>
            <a:fillRect/>
          </a:stretch>
        </p:blipFill>
        <p:spPr>
          <a:xfrm>
            <a:off x="1523362" y="761628"/>
            <a:ext cx="9145276" cy="5334744"/>
          </a:xfrm>
          <a:prstGeom prst="rect">
            <a:avLst/>
          </a:prstGeom>
        </p:spPr>
      </p:pic>
    </p:spTree>
    <p:extLst>
      <p:ext uri="{BB962C8B-B14F-4D97-AF65-F5344CB8AC3E}">
        <p14:creationId xmlns:p14="http://schemas.microsoft.com/office/powerpoint/2010/main" val="1851258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002AB1-702C-EA6B-7E26-B33E28E3D559}"/>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2DB8CB35-60D6-DE08-0883-36398A3DDB89}"/>
              </a:ext>
            </a:extLst>
          </p:cNvPr>
          <p:cNvSpPr>
            <a:spLocks noGrp="1"/>
          </p:cNvSpPr>
          <p:nvPr>
            <p:ph idx="1"/>
          </p:nvPr>
        </p:nvSpPr>
        <p:spPr/>
        <p:txBody>
          <a:bodyPr/>
          <a:lstStyle/>
          <a:p>
            <a:r>
              <a:rPr lang="en-US" dirty="0">
                <a:solidFill>
                  <a:schemeClr val="bg1">
                    <a:lumMod val="65000"/>
                  </a:schemeClr>
                </a:solidFill>
              </a:rPr>
              <a:t>Copper</a:t>
            </a:r>
          </a:p>
          <a:p>
            <a:r>
              <a:rPr lang="en-US" dirty="0"/>
              <a:t>Magma fertility</a:t>
            </a:r>
          </a:p>
          <a:p>
            <a:r>
              <a:rPr lang="en-US" dirty="0">
                <a:solidFill>
                  <a:schemeClr val="bg1">
                    <a:lumMod val="65000"/>
                  </a:schemeClr>
                </a:solidFill>
              </a:rPr>
              <a:t>Data</a:t>
            </a:r>
          </a:p>
        </p:txBody>
      </p:sp>
    </p:spTree>
    <p:extLst>
      <p:ext uri="{BB962C8B-B14F-4D97-AF65-F5344CB8AC3E}">
        <p14:creationId xmlns:p14="http://schemas.microsoft.com/office/powerpoint/2010/main" val="516511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08B79-72ED-713B-F328-5A00F0CC8E30}"/>
              </a:ext>
            </a:extLst>
          </p:cNvPr>
          <p:cNvSpPr>
            <a:spLocks noGrp="1"/>
          </p:cNvSpPr>
          <p:nvPr>
            <p:ph type="title"/>
          </p:nvPr>
        </p:nvSpPr>
        <p:spPr/>
        <p:txBody>
          <a:bodyPr/>
          <a:lstStyle/>
          <a:p>
            <a:r>
              <a:rPr lang="en-US" dirty="0"/>
              <a:t>Mineral deposit types</a:t>
            </a:r>
          </a:p>
        </p:txBody>
      </p:sp>
      <p:sp>
        <p:nvSpPr>
          <p:cNvPr id="3" name="Content Placeholder 2">
            <a:extLst>
              <a:ext uri="{FF2B5EF4-FFF2-40B4-BE49-F238E27FC236}">
                <a16:creationId xmlns:a16="http://schemas.microsoft.com/office/drawing/2014/main" id="{5EA5E8CD-C963-4A2F-F767-82307D2DDE2F}"/>
              </a:ext>
            </a:extLst>
          </p:cNvPr>
          <p:cNvSpPr>
            <a:spLocks noGrp="1"/>
          </p:cNvSpPr>
          <p:nvPr>
            <p:ph idx="1"/>
          </p:nvPr>
        </p:nvSpPr>
        <p:spPr/>
        <p:txBody>
          <a:bodyPr/>
          <a:lstStyle/>
          <a:p>
            <a:r>
              <a:rPr lang="en-US" dirty="0"/>
              <a:t>Mineral deposits can be classified on the basis of the mechanism responsible for concentrating the valuable substance.</a:t>
            </a:r>
          </a:p>
          <a:p>
            <a:endParaRPr lang="en-US" dirty="0"/>
          </a:p>
          <a:p>
            <a:endParaRPr lang="en-US" dirty="0"/>
          </a:p>
          <a:p>
            <a:endParaRPr lang="en-US" dirty="0"/>
          </a:p>
        </p:txBody>
      </p:sp>
    </p:spTree>
    <p:extLst>
      <p:ext uri="{BB962C8B-B14F-4D97-AF65-F5344CB8AC3E}">
        <p14:creationId xmlns:p14="http://schemas.microsoft.com/office/powerpoint/2010/main" val="22902416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D2C143EA22D30458718F89515BC01F0" ma:contentTypeVersion="0" ma:contentTypeDescription="Create a new document." ma:contentTypeScope="" ma:versionID="e3dd84d080b88e694698d397cb42fdea">
  <xsd:schema xmlns:xsd="http://www.w3.org/2001/XMLSchema" xmlns:xs="http://www.w3.org/2001/XMLSchema" xmlns:p="http://schemas.microsoft.com/office/2006/metadata/properties" targetNamespace="http://schemas.microsoft.com/office/2006/metadata/properties" ma:root="true" ma:fieldsID="d5bdcf26f133259999730471111e8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AA54379-395A-41E6-AAA0-26577B9D39D0}"/>
</file>

<file path=customXml/itemProps2.xml><?xml version="1.0" encoding="utf-8"?>
<ds:datastoreItem xmlns:ds="http://schemas.openxmlformats.org/officeDocument/2006/customXml" ds:itemID="{CE015160-58BB-4A93-905B-3AA9C5E40FCC}"/>
</file>

<file path=customXml/itemProps3.xml><?xml version="1.0" encoding="utf-8"?>
<ds:datastoreItem xmlns:ds="http://schemas.openxmlformats.org/officeDocument/2006/customXml" ds:itemID="{F9248594-CDF2-44A4-8BDA-310172D1CE6C}"/>
</file>

<file path=docProps/app.xml><?xml version="1.0" encoding="utf-8"?>
<Properties xmlns="http://schemas.openxmlformats.org/officeDocument/2006/extended-properties" xmlns:vt="http://schemas.openxmlformats.org/officeDocument/2006/docPropsVTypes">
  <TotalTime>64</TotalTime>
  <Words>1755</Words>
  <Application>Microsoft Office PowerPoint</Application>
  <PresentationFormat>Widescreen</PresentationFormat>
  <Paragraphs>156</Paragraphs>
  <Slides>35</Slides>
  <Notes>6</Notes>
  <HiddenSlides>0</HiddenSlides>
  <MMClips>1</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35</vt:i4>
      </vt:variant>
    </vt:vector>
  </HeadingPairs>
  <TitlesOfParts>
    <vt:vector size="43" baseType="lpstr">
      <vt:lpstr>Graphik</vt:lpstr>
      <vt:lpstr>NexusSans</vt:lpstr>
      <vt:lpstr>Arial</vt:lpstr>
      <vt:lpstr>Calibri</vt:lpstr>
      <vt:lpstr>Calibri Light</vt:lpstr>
      <vt:lpstr>Open Sans</vt:lpstr>
      <vt:lpstr>Office Theme</vt:lpstr>
      <vt:lpstr>1_Office Theme</vt:lpstr>
      <vt:lpstr>Predicting magma fertility in porphyry copper deposits using machine learning</vt:lpstr>
      <vt:lpstr>Outline</vt:lpstr>
      <vt:lpstr>Outline</vt:lpstr>
      <vt:lpstr>PowerPoint Presentation</vt:lpstr>
      <vt:lpstr>PowerPoint Presentation</vt:lpstr>
      <vt:lpstr>Basic ideas</vt:lpstr>
      <vt:lpstr>PowerPoint Presentation</vt:lpstr>
      <vt:lpstr>Outline</vt:lpstr>
      <vt:lpstr>Mineral deposit types</vt:lpstr>
      <vt:lpstr>Mineralizing processes</vt:lpstr>
      <vt:lpstr>Concentration processes</vt:lpstr>
      <vt:lpstr>Hydrothermal mineralization</vt:lpstr>
      <vt:lpstr>Hydrothermal fluids</vt:lpstr>
      <vt:lpstr>Hydrothermal ore forming processes</vt:lpstr>
      <vt:lpstr>Champagne pool</vt:lpstr>
      <vt:lpstr>Hydrothermal deposition</vt:lpstr>
      <vt:lpstr>Hydrothermal vents</vt:lpstr>
      <vt:lpstr>Hydrothermal deposition</vt:lpstr>
      <vt:lpstr>Chemical reaction: the example of Gold</vt:lpstr>
      <vt:lpstr>Examples of hydrothermal deposits</vt:lpstr>
      <vt:lpstr>Porphyry copper deposits</vt:lpstr>
      <vt:lpstr>Intrusive igneous rocks</vt:lpstr>
      <vt:lpstr>Porphyritic </vt:lpstr>
      <vt:lpstr>PowerPoint Presentation</vt:lpstr>
      <vt:lpstr>Geology of porphyry copper deposits</vt:lpstr>
      <vt:lpstr>Outline</vt:lpstr>
      <vt:lpstr>PowerPoint Presentation</vt:lpstr>
      <vt:lpstr>Zircon</vt:lpstr>
      <vt:lpstr>PowerPoint Presentation</vt:lpstr>
      <vt:lpstr>Zou et al. (2022)</vt:lpstr>
      <vt:lpstr>Data</vt:lpstr>
      <vt:lpstr>PowerPoint Presentation</vt:lpstr>
      <vt:lpstr>Methods</vt:lpstr>
      <vt:lpstr>Field data</vt:lpstr>
      <vt:lpstr>What to do next?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magma fertibility</dc:title>
  <dc:creator>Jiajia Sun</dc:creator>
  <cp:lastModifiedBy>Jiajia Sun</cp:lastModifiedBy>
  <cp:revision>37</cp:revision>
  <dcterms:created xsi:type="dcterms:W3CDTF">2023-02-08T22:22:05Z</dcterms:created>
  <dcterms:modified xsi:type="dcterms:W3CDTF">2024-02-07T16:32:54Z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0x0101009D2C143EA22D30458718F89515BC01F0</vt:lpwstr>
  </property>
</Properties>
</file>

<file path=docProps/thumbnail.jpeg>
</file>